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Lst>
  <p:notesMasterIdLst>
    <p:notesMasterId r:id="rId24"/>
  </p:notesMasterIdLst>
  <p:sldIdLst>
    <p:sldId id="737" r:id="rId4"/>
    <p:sldId id="738" r:id="rId5"/>
    <p:sldId id="730" r:id="rId6"/>
    <p:sldId id="741" r:id="rId7"/>
    <p:sldId id="750" r:id="rId8"/>
    <p:sldId id="740" r:id="rId9"/>
    <p:sldId id="256" r:id="rId10"/>
    <p:sldId id="257" r:id="rId11"/>
    <p:sldId id="732" r:id="rId12"/>
    <p:sldId id="736" r:id="rId13"/>
    <p:sldId id="735" r:id="rId14"/>
    <p:sldId id="742" r:id="rId15"/>
    <p:sldId id="744" r:id="rId16"/>
    <p:sldId id="745" r:id="rId17"/>
    <p:sldId id="747" r:id="rId18"/>
    <p:sldId id="748" r:id="rId19"/>
    <p:sldId id="746" r:id="rId20"/>
    <p:sldId id="753" r:id="rId21"/>
    <p:sldId id="752" r:id="rId22"/>
    <p:sldId id="751"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3" autoAdjust="0"/>
    <p:restoredTop sz="96318" autoAdjust="0"/>
  </p:normalViewPr>
  <p:slideViewPr>
    <p:cSldViewPr snapToGrid="0" showGuides="1">
      <p:cViewPr varScale="1">
        <p:scale>
          <a:sx n="101" d="100"/>
          <a:sy n="101" d="100"/>
        </p:scale>
        <p:origin x="150" y="52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2023/1/25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Arial" panose="020B0604020202020204" pitchFamily="34" charset="0"/>
              <a:buChar char="•"/>
            </a:pPr>
            <a:r>
              <a:rPr lang="en-US" altLang="ja-JP" b="0" i="0" dirty="0">
                <a:solidFill>
                  <a:srgbClr val="333333"/>
                </a:solidFill>
                <a:effectLst/>
                <a:latin typeface="rfdewi"/>
              </a:rPr>
              <a:t>S-300</a:t>
            </a:r>
            <a:r>
              <a:rPr lang="ja-JP" altLang="en-US" b="0" i="0" dirty="0">
                <a:solidFill>
                  <a:srgbClr val="333333"/>
                </a:solidFill>
                <a:effectLst/>
                <a:latin typeface="rfdewi"/>
              </a:rPr>
              <a:t>システム用の</a:t>
            </a:r>
            <a:r>
              <a:rPr lang="en-US" altLang="ja-JP" b="0" i="0" dirty="0">
                <a:solidFill>
                  <a:srgbClr val="333333"/>
                </a:solidFill>
                <a:effectLst/>
                <a:latin typeface="rfdewi"/>
              </a:rPr>
              <a:t>1328</a:t>
            </a:r>
            <a:r>
              <a:rPr lang="ja-JP" altLang="en-US" b="0" i="0" dirty="0">
                <a:solidFill>
                  <a:srgbClr val="333333"/>
                </a:solidFill>
                <a:effectLst/>
                <a:latin typeface="rfdewi"/>
              </a:rPr>
              <a:t>対空誘導ミサイル（接触線近くの地上目標に対して使用）</a:t>
            </a:r>
            <a:endParaRPr lang="en-US" altLang="ja-JP" b="0" i="0" dirty="0">
              <a:solidFill>
                <a:srgbClr val="333333"/>
              </a:solidFill>
              <a:effectLst/>
              <a:latin typeface="rfdewi"/>
            </a:endParaRPr>
          </a:p>
          <a:p>
            <a:pPr algn="l">
              <a:buFont typeface="Arial" panose="020B0604020202020204" pitchFamily="34" charset="0"/>
              <a:buChar char="•"/>
            </a:pPr>
            <a:r>
              <a:rPr lang="en-US" altLang="ja-JP" b="0" i="0" dirty="0">
                <a:solidFill>
                  <a:srgbClr val="333333"/>
                </a:solidFill>
                <a:effectLst/>
                <a:latin typeface="rfdewi"/>
              </a:rPr>
              <a:t>744 </a:t>
            </a:r>
            <a:r>
              <a:rPr lang="ja-JP" altLang="en-US" b="0" i="0" dirty="0">
                <a:solidFill>
                  <a:srgbClr val="333333"/>
                </a:solidFill>
                <a:effectLst/>
                <a:latin typeface="rfdewi"/>
              </a:rPr>
              <a:t>戦術ミサイル </a:t>
            </a:r>
            <a:r>
              <a:rPr lang="en-US" altLang="ja-JP" b="0" i="0" dirty="0">
                <a:solidFill>
                  <a:srgbClr val="333333"/>
                </a:solidFill>
                <a:effectLst/>
                <a:latin typeface="rfdewi"/>
              </a:rPr>
              <a:t>9M723;</a:t>
            </a:r>
          </a:p>
          <a:p>
            <a:pPr algn="l">
              <a:buFont typeface="Arial" panose="020B0604020202020204" pitchFamily="34" charset="0"/>
              <a:buChar char="•"/>
            </a:pPr>
            <a:r>
              <a:rPr lang="en-US" altLang="ja-JP" b="0" i="0" dirty="0">
                <a:solidFill>
                  <a:srgbClr val="333333"/>
                </a:solidFill>
                <a:effectLst/>
                <a:latin typeface="rfdewi"/>
              </a:rPr>
              <a:t>638 </a:t>
            </a:r>
            <a:r>
              <a:rPr lang="ja-JP" altLang="en-US" b="0" i="0" dirty="0">
                <a:solidFill>
                  <a:srgbClr val="333333"/>
                </a:solidFill>
                <a:effectLst/>
                <a:latin typeface="rfdewi"/>
              </a:rPr>
              <a:t>対空ミサイル </a:t>
            </a:r>
            <a:r>
              <a:rPr lang="en-US" altLang="ja-JP" b="0" i="0" dirty="0">
                <a:solidFill>
                  <a:srgbClr val="333333"/>
                </a:solidFill>
                <a:effectLst/>
                <a:latin typeface="rfdewi"/>
              </a:rPr>
              <a:t>Kh-29</a:t>
            </a:r>
            <a:r>
              <a:rPr lang="ja-JP" altLang="en-US" b="0" i="0" dirty="0">
                <a:solidFill>
                  <a:srgbClr val="333333"/>
                </a:solidFill>
                <a:effectLst/>
                <a:latin typeface="rfdewi"/>
              </a:rPr>
              <a:t>、</a:t>
            </a:r>
            <a:r>
              <a:rPr lang="en-US" altLang="ja-JP" b="0" i="0" dirty="0">
                <a:solidFill>
                  <a:srgbClr val="333333"/>
                </a:solidFill>
                <a:effectLst/>
                <a:latin typeface="rfdewi"/>
              </a:rPr>
              <a:t>Kh-31</a:t>
            </a:r>
            <a:r>
              <a:rPr lang="ja-JP" altLang="en-US" b="0" i="0" dirty="0">
                <a:solidFill>
                  <a:srgbClr val="333333"/>
                </a:solidFill>
                <a:effectLst/>
                <a:latin typeface="rfdewi"/>
              </a:rPr>
              <a:t>、</a:t>
            </a:r>
            <a:r>
              <a:rPr lang="en-US" altLang="ja-JP" b="0" i="0" dirty="0">
                <a:solidFill>
                  <a:srgbClr val="333333"/>
                </a:solidFill>
                <a:effectLst/>
                <a:latin typeface="rfdewi"/>
              </a:rPr>
              <a:t>Kh-35</a:t>
            </a:r>
            <a:r>
              <a:rPr lang="ja-JP" altLang="en-US" b="0" i="0" dirty="0">
                <a:solidFill>
                  <a:srgbClr val="333333"/>
                </a:solidFill>
                <a:effectLst/>
                <a:latin typeface="rfdewi"/>
              </a:rPr>
              <a:t>、</a:t>
            </a:r>
            <a:r>
              <a:rPr lang="en-US" altLang="ja-JP" b="0" i="0" dirty="0">
                <a:solidFill>
                  <a:srgbClr val="333333"/>
                </a:solidFill>
                <a:effectLst/>
                <a:latin typeface="rfdewi"/>
              </a:rPr>
              <a:t>Kh-58</a:t>
            </a:r>
            <a:r>
              <a:rPr lang="ja-JP" altLang="en-US" b="0" i="0" dirty="0">
                <a:solidFill>
                  <a:srgbClr val="333333"/>
                </a:solidFill>
                <a:effectLst/>
                <a:latin typeface="rfdewi"/>
              </a:rPr>
              <a:t>、</a:t>
            </a:r>
            <a:r>
              <a:rPr lang="en-US" altLang="ja-JP" b="0" i="0" dirty="0">
                <a:solidFill>
                  <a:srgbClr val="333333"/>
                </a:solidFill>
                <a:effectLst/>
                <a:latin typeface="rfdewi"/>
              </a:rPr>
              <a:t>Kh-59</a:t>
            </a:r>
            <a:r>
              <a:rPr lang="ja-JP" altLang="en-US" b="0" i="0" dirty="0">
                <a:solidFill>
                  <a:srgbClr val="333333"/>
                </a:solidFill>
                <a:effectLst/>
                <a:latin typeface="rfdewi"/>
              </a:rPr>
              <a:t>。</a:t>
            </a:r>
          </a:p>
          <a:p>
            <a:pPr algn="l">
              <a:buFont typeface="Arial" panose="020B0604020202020204" pitchFamily="34" charset="0"/>
              <a:buChar char="•"/>
            </a:pPr>
            <a:r>
              <a:rPr lang="en-US" altLang="ja-JP" b="0" i="0" dirty="0">
                <a:solidFill>
                  <a:srgbClr val="333333"/>
                </a:solidFill>
                <a:effectLst/>
                <a:latin typeface="rfdewi"/>
              </a:rPr>
              <a:t>616 Kh-101</a:t>
            </a:r>
            <a:r>
              <a:rPr lang="ja-JP" altLang="en-US" b="0" i="0" dirty="0">
                <a:solidFill>
                  <a:srgbClr val="333333"/>
                </a:solidFill>
                <a:effectLst/>
                <a:latin typeface="rfdewi"/>
              </a:rPr>
              <a:t>、</a:t>
            </a:r>
            <a:r>
              <a:rPr lang="en-US" altLang="ja-JP" b="0" i="0" dirty="0">
                <a:solidFill>
                  <a:srgbClr val="333333"/>
                </a:solidFill>
                <a:effectLst/>
                <a:latin typeface="rfdewi"/>
              </a:rPr>
              <a:t>Kh-555</a:t>
            </a:r>
            <a:r>
              <a:rPr lang="ja-JP" altLang="en-US" b="0" i="0" dirty="0">
                <a:solidFill>
                  <a:srgbClr val="333333"/>
                </a:solidFill>
                <a:effectLst/>
                <a:latin typeface="rfdewi"/>
              </a:rPr>
              <a:t>、</a:t>
            </a:r>
            <a:r>
              <a:rPr lang="en-US" altLang="ja-JP" b="0" i="0" dirty="0">
                <a:solidFill>
                  <a:srgbClr val="333333"/>
                </a:solidFill>
                <a:effectLst/>
                <a:latin typeface="rfdewi"/>
              </a:rPr>
              <a:t>Kh-55SM </a:t>
            </a:r>
            <a:r>
              <a:rPr lang="ja-JP" altLang="en-US" b="0" i="0" dirty="0">
                <a:solidFill>
                  <a:srgbClr val="333333"/>
                </a:solidFill>
                <a:effectLst/>
                <a:latin typeface="rfdewi"/>
              </a:rPr>
              <a:t>戦略巡航ミサイル。</a:t>
            </a:r>
          </a:p>
          <a:p>
            <a:pPr algn="l">
              <a:buFont typeface="Arial" panose="020B0604020202020204" pitchFamily="34" charset="0"/>
              <a:buChar char="•"/>
            </a:pPr>
            <a:r>
              <a:rPr lang="en-US" altLang="ja-JP" b="0" i="0" dirty="0">
                <a:solidFill>
                  <a:srgbClr val="333333"/>
                </a:solidFill>
                <a:effectLst/>
                <a:latin typeface="rfdewi"/>
              </a:rPr>
              <a:t>591</a:t>
            </a:r>
            <a:r>
              <a:rPr lang="ja-JP" altLang="en-US" b="0" i="0" dirty="0">
                <a:solidFill>
                  <a:srgbClr val="333333"/>
                </a:solidFill>
                <a:effectLst/>
                <a:latin typeface="rfdewi"/>
              </a:rPr>
              <a:t>口径の海上発射巡航ミサイル。</a:t>
            </a:r>
          </a:p>
          <a:p>
            <a:pPr algn="l">
              <a:buFont typeface="Arial" panose="020B0604020202020204" pitchFamily="34" charset="0"/>
              <a:buChar char="•"/>
            </a:pPr>
            <a:r>
              <a:rPr lang="en-US" altLang="ja-JP" b="0" i="0" dirty="0">
                <a:solidFill>
                  <a:srgbClr val="333333"/>
                </a:solidFill>
                <a:effectLst/>
                <a:latin typeface="rfdewi"/>
              </a:rPr>
              <a:t>208 Kh-22/32 </a:t>
            </a:r>
            <a:r>
              <a:rPr lang="ja-JP" altLang="en-US" b="0" i="0" dirty="0">
                <a:solidFill>
                  <a:srgbClr val="333333"/>
                </a:solidFill>
                <a:effectLst/>
                <a:latin typeface="rfdewi"/>
              </a:rPr>
              <a:t>航空機ミサイル</a:t>
            </a:r>
            <a:r>
              <a:rPr lang="en-US" altLang="ja-JP" b="0" i="0" dirty="0">
                <a:solidFill>
                  <a:srgbClr val="333333"/>
                </a:solidFill>
                <a:effectLst/>
                <a:latin typeface="rfdewi"/>
              </a:rPr>
              <a:t>;</a:t>
            </a:r>
          </a:p>
          <a:p>
            <a:pPr algn="l">
              <a:buFont typeface="Arial" panose="020B0604020202020204" pitchFamily="34" charset="0"/>
              <a:buChar char="•"/>
            </a:pPr>
            <a:r>
              <a:rPr lang="en-US" altLang="ja-JP" b="0" i="0" dirty="0">
                <a:solidFill>
                  <a:srgbClr val="333333"/>
                </a:solidFill>
                <a:effectLst/>
                <a:latin typeface="rfdewi"/>
              </a:rPr>
              <a:t>144</a:t>
            </a:r>
            <a:r>
              <a:rPr lang="ja-JP" altLang="en-US" b="0" i="0" dirty="0">
                <a:solidFill>
                  <a:srgbClr val="333333"/>
                </a:solidFill>
                <a:effectLst/>
                <a:latin typeface="rfdewi"/>
              </a:rPr>
              <a:t>個のオニキス対艦ミサイル。</a:t>
            </a:r>
          </a:p>
          <a:p>
            <a:pPr algn="l">
              <a:buFont typeface="Arial" panose="020B0604020202020204" pitchFamily="34" charset="0"/>
              <a:buChar char="•"/>
            </a:pPr>
            <a:r>
              <a:rPr lang="en-US" altLang="ja-JP" b="0" i="0" dirty="0">
                <a:solidFill>
                  <a:srgbClr val="333333"/>
                </a:solidFill>
                <a:effectLst/>
                <a:latin typeface="rfdewi"/>
              </a:rPr>
              <a:t>68 </a:t>
            </a:r>
            <a:r>
              <a:rPr lang="ja-JP" altLang="en-US" b="0" i="0" dirty="0">
                <a:solidFill>
                  <a:srgbClr val="333333"/>
                </a:solidFill>
                <a:effectLst/>
                <a:latin typeface="rfdewi"/>
              </a:rPr>
              <a:t>巡航ミサイル </a:t>
            </a:r>
            <a:r>
              <a:rPr lang="en-US" altLang="ja-JP" b="0" i="0" dirty="0">
                <a:solidFill>
                  <a:srgbClr val="333333"/>
                </a:solidFill>
                <a:effectLst/>
                <a:latin typeface="rfdewi"/>
              </a:rPr>
              <a:t>9M728/9M729;</a:t>
            </a:r>
          </a:p>
          <a:p>
            <a:pPr algn="l">
              <a:buFont typeface="Arial" panose="020B0604020202020204" pitchFamily="34" charset="0"/>
              <a:buChar char="•"/>
            </a:pPr>
            <a:r>
              <a:rPr lang="ja-JP" altLang="en-US" b="0" i="0" dirty="0">
                <a:solidFill>
                  <a:srgbClr val="333333"/>
                </a:solidFill>
                <a:effectLst/>
                <a:latin typeface="rfdewi"/>
              </a:rPr>
              <a:t>極超音速ミサイル「ダガー」</a:t>
            </a:r>
            <a:r>
              <a:rPr lang="en-US" altLang="ja-JP" b="0" i="0" dirty="0">
                <a:solidFill>
                  <a:srgbClr val="333333"/>
                </a:solidFill>
                <a:effectLst/>
                <a:latin typeface="rfdewi"/>
              </a:rPr>
              <a:t>10</a:t>
            </a:r>
            <a:r>
              <a:rPr lang="ja-JP" altLang="en-US" b="0" i="0" dirty="0">
                <a:solidFill>
                  <a:srgbClr val="333333"/>
                </a:solidFill>
                <a:effectLst/>
                <a:latin typeface="rfdewi"/>
              </a:rPr>
              <a:t>発。</a:t>
            </a:r>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20</a:t>
            </a:fld>
            <a:endParaRPr kumimoji="1" lang="ja-JP" altLang="en-US"/>
          </a:p>
        </p:txBody>
      </p:sp>
    </p:spTree>
    <p:extLst>
      <p:ext uri="{BB962C8B-B14F-4D97-AF65-F5344CB8AC3E}">
        <p14:creationId xmlns:p14="http://schemas.microsoft.com/office/powerpoint/2010/main" val="1640269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2023/1/25</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2023/1/25</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thecradle.co/article-view/20532/global-south-gold-backed-currencies-to-replace-the-us-dollar" TargetMode="Externa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軌道持続可能性法（</a:t>
            </a:r>
            <a:r>
              <a:rPr kumimoji="1" lang="en-US" altLang="ja-JP" sz="2800" b="1" dirty="0">
                <a:solidFill>
                  <a:schemeClr val="bg1"/>
                </a:solidFill>
                <a:latin typeface="Meiryo UI" panose="020B0604030504040204" pitchFamily="50" charset="-128"/>
                <a:ea typeface="Meiryo UI" panose="020B0604030504040204" pitchFamily="50" charset="-128"/>
              </a:rPr>
              <a:t>ORBITS Act</a:t>
            </a:r>
            <a:r>
              <a:rPr kumimoji="1" lang="ja-JP" altLang="en-US" sz="2800" b="1" dirty="0">
                <a:solidFill>
                  <a:schemeClr val="bg1"/>
                </a:solidFill>
                <a:latin typeface="Meiryo UI" panose="020B0604030504040204" pitchFamily="50" charset="-128"/>
                <a:ea typeface="Meiryo UI" panose="020B0604030504040204" pitchFamily="50" charset="-128"/>
              </a:rPr>
              <a:t>）</a:t>
            </a:r>
          </a:p>
        </p:txBody>
      </p:sp>
      <p:sp>
        <p:nvSpPr>
          <p:cNvPr id="6" name="テキスト ボックス 5">
            <a:extLst>
              <a:ext uri="{FF2B5EF4-FFF2-40B4-BE49-F238E27FC236}">
                <a16:creationId xmlns:a16="http://schemas.microsoft.com/office/drawing/2014/main" id="{0B6F3F0C-22C0-457B-8A7C-2B1BA494EF21}"/>
              </a:ext>
            </a:extLst>
          </p:cNvPr>
          <p:cNvSpPr txBox="1"/>
          <p:nvPr/>
        </p:nvSpPr>
        <p:spPr>
          <a:xfrm>
            <a:off x="646551" y="609707"/>
            <a:ext cx="10889672" cy="461665"/>
          </a:xfrm>
          <a:prstGeom prst="rect">
            <a:avLst/>
          </a:prstGeom>
          <a:noFill/>
        </p:spPr>
        <p:txBody>
          <a:bodyPr wrap="square">
            <a:spAutoFit/>
          </a:bodyPr>
          <a:lstStyle/>
          <a:p>
            <a:r>
              <a:rPr lang="en-US" altLang="ja-JP" sz="2400" dirty="0">
                <a:latin typeface="Arial Rounded MT Bold" panose="020F0704030504030204" pitchFamily="34" charset="0"/>
              </a:rPr>
              <a:t>‘‘Orbital Sustainability 3 Act of 2022’’ or the ‘‘ORBITS Act of 2022’’. </a:t>
            </a:r>
            <a:endParaRPr lang="ja-JP" altLang="en-US" sz="2400" dirty="0">
              <a:latin typeface="Arial Rounded MT Bold" panose="020F0704030504030204" pitchFamily="34" charset="0"/>
            </a:endParaRPr>
          </a:p>
        </p:txBody>
      </p:sp>
      <p:sp>
        <p:nvSpPr>
          <p:cNvPr id="9" name="テキスト ボックス 8">
            <a:extLst>
              <a:ext uri="{FF2B5EF4-FFF2-40B4-BE49-F238E27FC236}">
                <a16:creationId xmlns:a16="http://schemas.microsoft.com/office/drawing/2014/main" id="{4621936B-4185-4240-9BAE-4AA2C58C0ECE}"/>
              </a:ext>
            </a:extLst>
          </p:cNvPr>
          <p:cNvSpPr txBox="1"/>
          <p:nvPr/>
        </p:nvSpPr>
        <p:spPr>
          <a:xfrm>
            <a:off x="1995055" y="6605626"/>
            <a:ext cx="8211127"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出所：</a:t>
            </a:r>
            <a:r>
              <a:rPr lang="en-US" altLang="ja-JP" sz="1100" dirty="0">
                <a:latin typeface="BIZ UDPゴシック" panose="020B0400000000000000" pitchFamily="50" charset="-128"/>
                <a:ea typeface="BIZ UDPゴシック" panose="020B0400000000000000" pitchFamily="50" charset="-128"/>
              </a:rPr>
              <a:t>https://www.hickenlooper.senate.gov/wp-content/uploads/2022/12/BILLS-117s4814es.pdf</a:t>
            </a:r>
            <a:endParaRPr lang="ja-JP" altLang="en-US" sz="1100"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BE027CEA-30D0-F1CD-521B-2AF60B59BF86}"/>
              </a:ext>
            </a:extLst>
          </p:cNvPr>
          <p:cNvPicPr>
            <a:picLocks noChangeAspect="1"/>
          </p:cNvPicPr>
          <p:nvPr/>
        </p:nvPicPr>
        <p:blipFill>
          <a:blip r:embed="rId2"/>
          <a:stretch>
            <a:fillRect/>
          </a:stretch>
        </p:blipFill>
        <p:spPr>
          <a:xfrm>
            <a:off x="143436" y="2306170"/>
            <a:ext cx="6096000" cy="3429000"/>
          </a:xfrm>
          <a:prstGeom prst="rect">
            <a:avLst/>
          </a:prstGeom>
        </p:spPr>
      </p:pic>
    </p:spTree>
    <p:extLst>
      <p:ext uri="{BB962C8B-B14F-4D97-AF65-F5344CB8AC3E}">
        <p14:creationId xmlns:p14="http://schemas.microsoft.com/office/powerpoint/2010/main" val="3157861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Direct Ascent Anti-Satellite</a:t>
            </a:r>
            <a:r>
              <a:rPr kumimoji="1" lang="ja-JP" altLang="en-US" sz="2800" b="1" dirty="0">
                <a:solidFill>
                  <a:schemeClr val="bg1"/>
                </a:solidFill>
                <a:latin typeface="Meiryo UI" panose="020B0604030504040204" pitchFamily="50" charset="-128"/>
                <a:ea typeface="Meiryo UI" panose="020B0604030504040204" pitchFamily="50" charset="-128"/>
              </a:rPr>
              <a:t>（</a:t>
            </a:r>
            <a:r>
              <a:rPr kumimoji="1" lang="en-US" altLang="ja-JP" sz="2800" b="1" dirty="0">
                <a:solidFill>
                  <a:schemeClr val="bg1"/>
                </a:solidFill>
                <a:latin typeface="Meiryo UI" panose="020B0604030504040204" pitchFamily="50" charset="-128"/>
                <a:ea typeface="Meiryo UI" panose="020B0604030504040204" pitchFamily="50" charset="-128"/>
              </a:rPr>
              <a:t>DA-ASAT</a:t>
            </a:r>
            <a:r>
              <a:rPr kumimoji="1" lang="ja-JP" altLang="en-US" sz="2800" b="1" dirty="0">
                <a:solidFill>
                  <a:schemeClr val="bg1"/>
                </a:solidFill>
                <a:latin typeface="Meiryo UI" panose="020B0604030504040204" pitchFamily="50" charset="-128"/>
                <a:ea typeface="Meiryo UI" panose="020B0604030504040204" pitchFamily="50" charset="-128"/>
              </a:rPr>
              <a:t>）</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pic>
        <p:nvPicPr>
          <p:cNvPr id="4098" name="Picture 2">
            <a:extLst>
              <a:ext uri="{FF2B5EF4-FFF2-40B4-BE49-F238E27FC236}">
                <a16:creationId xmlns:a16="http://schemas.microsoft.com/office/drawing/2014/main" id="{9D5A607B-B7A9-06AC-4AFF-90E80832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09" y="1546411"/>
            <a:ext cx="5869642" cy="440223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C667A25-F83D-B0D1-98BC-DB92DFC269FA}"/>
              </a:ext>
            </a:extLst>
          </p:cNvPr>
          <p:cNvSpPr txBox="1"/>
          <p:nvPr/>
        </p:nvSpPr>
        <p:spPr>
          <a:xfrm>
            <a:off x="86509" y="5948643"/>
            <a:ext cx="5869642" cy="230832"/>
          </a:xfrm>
          <a:prstGeom prst="rect">
            <a:avLst/>
          </a:prstGeom>
          <a:noFill/>
        </p:spPr>
        <p:txBody>
          <a:bodyPr wrap="square">
            <a:spAutoFit/>
          </a:bodyPr>
          <a:lstStyle/>
          <a:p>
            <a:pPr algn="ctr"/>
            <a:r>
              <a:rPr lang="en-US" altLang="ja-JP" sz="900" dirty="0">
                <a:latin typeface="Amasis MT Pro Medium" panose="02040604050005020304" pitchFamily="18" charset="0"/>
              </a:rPr>
              <a:t>https://www.jejaktapak.com/2020/04/03/program-anti-satelit-china-kemungkinan-sudah-operasional/</a:t>
            </a:r>
            <a:endParaRPr lang="ja-JP" altLang="en-US" sz="900" dirty="0">
              <a:latin typeface="Amasis MT Pro Medium" panose="02040604050005020304" pitchFamily="18" charset="0"/>
            </a:endParaRPr>
          </a:p>
        </p:txBody>
      </p:sp>
    </p:spTree>
    <p:extLst>
      <p:ext uri="{BB962C8B-B14F-4D97-AF65-F5344CB8AC3E}">
        <p14:creationId xmlns:p14="http://schemas.microsoft.com/office/powerpoint/2010/main" val="1048675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E4495AE-CA81-7AB5-1E55-A35E2FED775F}"/>
              </a:ext>
            </a:extLst>
          </p:cNvPr>
          <p:cNvPicPr>
            <a:picLocks noChangeAspect="1"/>
          </p:cNvPicPr>
          <p:nvPr/>
        </p:nvPicPr>
        <p:blipFill>
          <a:blip r:embed="rId2"/>
          <a:stretch>
            <a:fillRect/>
          </a:stretch>
        </p:blipFill>
        <p:spPr>
          <a:xfrm>
            <a:off x="0" y="11906"/>
            <a:ext cx="12192000" cy="6834188"/>
          </a:xfrm>
          <a:prstGeom prst="rect">
            <a:avLst/>
          </a:prstGeom>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1631216"/>
          </a:xfrm>
          <a:prstGeom prst="rect">
            <a:avLst/>
          </a:prstGeom>
          <a:solidFill>
            <a:srgbClr val="052F61"/>
          </a:solidFill>
        </p:spPr>
        <p:txBody>
          <a:bodyPr wrap="square" rtlCol="0">
            <a:spAutoFit/>
          </a:bodyPr>
          <a:lstStyle/>
          <a:p>
            <a:pPr algn="ctr"/>
            <a:r>
              <a:rPr kumimoji="1" lang="ja-JP" altLang="en-US" sz="3200" b="1" dirty="0">
                <a:solidFill>
                  <a:schemeClr val="bg1"/>
                </a:solidFill>
                <a:latin typeface="Meiryo UI" panose="020B0604030504040204" pitchFamily="50" charset="-128"/>
                <a:ea typeface="Meiryo UI" panose="020B0604030504040204" pitchFamily="50" charset="-128"/>
              </a:rPr>
              <a:t>低軌道～成層圏に注目</a:t>
            </a:r>
            <a:endParaRPr kumimoji="1" lang="en-US" altLang="ja-JP" sz="3200" b="1" dirty="0">
              <a:solidFill>
                <a:schemeClr val="bg1"/>
              </a:solidFill>
              <a:latin typeface="Meiryo UI" panose="020B0604030504040204" pitchFamily="50" charset="-128"/>
              <a:ea typeface="Meiryo UI" panose="020B0604030504040204" pitchFamily="50" charset="-128"/>
            </a:endParaRPr>
          </a:p>
          <a:p>
            <a:pPr algn="ctr"/>
            <a:endParaRPr kumimoji="1" lang="en-US" altLang="ja-JP" sz="1200" b="1" dirty="0">
              <a:solidFill>
                <a:schemeClr val="bg1"/>
              </a:solidFill>
              <a:latin typeface="Meiryo UI" panose="020B0604030504040204" pitchFamily="50" charset="-128"/>
              <a:ea typeface="Meiryo UI" panose="020B0604030504040204" pitchFamily="50" charset="-128"/>
            </a:endParaRPr>
          </a:p>
          <a:p>
            <a:pPr algn="ctr"/>
            <a:r>
              <a:rPr lang="ja-JP" altLang="en-US" sz="2800" b="1" dirty="0">
                <a:solidFill>
                  <a:srgbClr val="C00000"/>
                </a:solidFill>
                <a:latin typeface="Meiryo UI" panose="020B0604030504040204" pitchFamily="50" charset="-128"/>
                <a:ea typeface="Meiryo UI" panose="020B0604030504040204" pitchFamily="50" charset="-128"/>
              </a:rPr>
              <a:t>低軌道</a:t>
            </a:r>
            <a:r>
              <a:rPr lang="ja-JP" altLang="en-US" sz="2800" b="1" dirty="0">
                <a:solidFill>
                  <a:schemeClr val="bg1"/>
                </a:solidFill>
                <a:latin typeface="Meiryo UI" panose="020B0604030504040204" pitchFamily="50" charset="-128"/>
                <a:ea typeface="Meiryo UI" panose="020B0604030504040204" pitchFamily="50" charset="-128"/>
              </a:rPr>
              <a:t>～小型衛星群、北斗の低軌道衛星システム</a:t>
            </a:r>
            <a:endParaRPr lang="en-US" altLang="ja-JP" sz="2800" b="1" dirty="0">
              <a:solidFill>
                <a:schemeClr val="bg1"/>
              </a:solidFill>
              <a:latin typeface="Meiryo UI" panose="020B0604030504040204" pitchFamily="50" charset="-128"/>
              <a:ea typeface="Meiryo UI" panose="020B0604030504040204" pitchFamily="50" charset="-128"/>
            </a:endParaRPr>
          </a:p>
          <a:p>
            <a:pPr algn="ctr"/>
            <a:r>
              <a:rPr kumimoji="1" lang="ja-JP" altLang="en-US" sz="2800" b="1" dirty="0">
                <a:solidFill>
                  <a:srgbClr val="FF0000"/>
                </a:solidFill>
                <a:latin typeface="Meiryo UI" panose="020B0604030504040204" pitchFamily="50" charset="-128"/>
                <a:ea typeface="Meiryo UI" panose="020B0604030504040204" pitchFamily="50" charset="-128"/>
              </a:rPr>
              <a:t>成層圏</a:t>
            </a:r>
            <a:r>
              <a:rPr kumimoji="1" lang="ja-JP" altLang="en-US" sz="2800" b="1" dirty="0">
                <a:solidFill>
                  <a:schemeClr val="bg1"/>
                </a:solidFill>
                <a:latin typeface="Meiryo UI" panose="020B0604030504040204" pitchFamily="50" charset="-128"/>
                <a:ea typeface="Meiryo UI" panose="020B0604030504040204" pitchFamily="50" charset="-128"/>
              </a:rPr>
              <a:t>～</a:t>
            </a:r>
            <a:r>
              <a:rPr lang="ja-JP" altLang="en-US" sz="2800" b="1" dirty="0">
                <a:solidFill>
                  <a:schemeClr val="bg1"/>
                </a:solidFill>
                <a:latin typeface="Meiryo UI" panose="020B0604030504040204" pitchFamily="50" charset="-128"/>
                <a:ea typeface="Meiryo UI" panose="020B0604030504040204" pitchFamily="50" charset="-128"/>
              </a:rPr>
              <a:t>無人監視・観測、高度飛行船、高高度擬似衛星</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39259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a:extLst>
              <a:ext uri="{FF2B5EF4-FFF2-40B4-BE49-F238E27FC236}">
                <a16:creationId xmlns:a16="http://schemas.microsoft.com/office/drawing/2014/main" id="{010F7901-2FFD-1F79-5B6D-85A1113802BB}"/>
              </a:ext>
            </a:extLst>
          </p:cNvPr>
          <p:cNvSpPr txBox="1"/>
          <p:nvPr/>
        </p:nvSpPr>
        <p:spPr>
          <a:xfrm>
            <a:off x="-13447" y="2906525"/>
            <a:ext cx="12192000" cy="1467068"/>
          </a:xfrm>
          <a:prstGeom prst="rect">
            <a:avLst/>
          </a:prstGeom>
          <a:solidFill>
            <a:schemeClr val="accent1">
              <a:lumMod val="20000"/>
              <a:lumOff val="80000"/>
            </a:schemeClr>
          </a:solidFill>
        </p:spPr>
        <p:txBody>
          <a:bodyPr vert="horz" wrap="square" lIns="0" tIns="5080" rIns="0" bIns="0" rtlCol="0">
            <a:spAutoFit/>
          </a:bodyPr>
          <a:lstStyle/>
          <a:p>
            <a:pPr marL="285750" indent="-195580">
              <a:lnSpc>
                <a:spcPct val="100000"/>
              </a:lnSpc>
              <a:spcBef>
                <a:spcPts val="40"/>
              </a:spcBef>
              <a:buFont typeface="Arial"/>
              <a:buChar char="•"/>
              <a:tabLst>
                <a:tab pos="285750" algn="l"/>
                <a:tab pos="286385" algn="l"/>
              </a:tabLst>
            </a:pPr>
            <a:r>
              <a:rPr b="1" spc="-15" dirty="0">
                <a:latin typeface="Meiryo UI"/>
                <a:cs typeface="Meiryo UI"/>
              </a:rPr>
              <a:t>準天頂衛星システム７機体制</a:t>
            </a:r>
            <a:r>
              <a:rPr spc="-10" dirty="0">
                <a:latin typeface="Meiryo UI"/>
                <a:cs typeface="Meiryo UI"/>
              </a:rPr>
              <a:t>を</a:t>
            </a:r>
            <a:r>
              <a:rPr b="1" spc="-10" dirty="0">
                <a:latin typeface="Meiryo UI"/>
                <a:cs typeface="Meiryo UI"/>
              </a:rPr>
              <a:t>2023</a:t>
            </a:r>
            <a:r>
              <a:rPr b="1" spc="-15" dirty="0">
                <a:latin typeface="Meiryo UI"/>
                <a:cs typeface="Meiryo UI"/>
              </a:rPr>
              <a:t>年度目処に実現</a:t>
            </a:r>
            <a:r>
              <a:rPr spc="-15" dirty="0">
                <a:latin typeface="Meiryo UI"/>
                <a:cs typeface="Meiryo UI"/>
              </a:rPr>
              <a:t>するとともに、</a:t>
            </a:r>
            <a:r>
              <a:rPr b="1" spc="-15" dirty="0">
                <a:latin typeface="Meiryo UI"/>
                <a:cs typeface="Meiryo UI"/>
              </a:rPr>
              <a:t>情報収集衛星</a:t>
            </a:r>
            <a:r>
              <a:rPr spc="-20" dirty="0">
                <a:latin typeface="Meiryo UI"/>
                <a:cs typeface="Meiryo UI"/>
              </a:rPr>
              <a:t>等の宇宙システムを着実に整備する。</a:t>
            </a:r>
            <a:endParaRPr dirty="0">
              <a:latin typeface="Meiryo UI"/>
              <a:cs typeface="Meiryo UI"/>
            </a:endParaRPr>
          </a:p>
          <a:p>
            <a:pPr marL="285115" marR="93980" indent="-195580">
              <a:lnSpc>
                <a:spcPct val="100000"/>
              </a:lnSpc>
              <a:spcBef>
                <a:spcPts val="300"/>
              </a:spcBef>
              <a:buFont typeface="Arial"/>
              <a:buChar char="•"/>
              <a:tabLst>
                <a:tab pos="285115" algn="l"/>
                <a:tab pos="285750" algn="l"/>
              </a:tabLst>
            </a:pPr>
            <a:r>
              <a:rPr b="1" dirty="0">
                <a:latin typeface="Meiryo UI"/>
                <a:cs typeface="Meiryo UI"/>
              </a:rPr>
              <a:t>極超音速滑空弾</a:t>
            </a:r>
            <a:r>
              <a:rPr b="1" spc="-10" dirty="0">
                <a:latin typeface="Meiryo UI"/>
                <a:cs typeface="Meiryo UI"/>
              </a:rPr>
              <a:t>（HGV）</a:t>
            </a:r>
            <a:r>
              <a:rPr spc="-15" dirty="0">
                <a:latin typeface="Meiryo UI"/>
                <a:cs typeface="Meiryo UI"/>
              </a:rPr>
              <a:t>探知・追尾の実証に係る調査研究など、</a:t>
            </a:r>
            <a:r>
              <a:rPr b="1" spc="-20" dirty="0">
                <a:latin typeface="Meiryo UI"/>
                <a:cs typeface="Meiryo UI"/>
              </a:rPr>
              <a:t>ミサイル防衛等のための小型衛星コンステレーション</a:t>
            </a:r>
            <a:r>
              <a:rPr spc="-25" dirty="0">
                <a:latin typeface="Meiryo UI"/>
                <a:cs typeface="Meiryo UI"/>
              </a:rPr>
              <a:t>につ</a:t>
            </a:r>
            <a:r>
              <a:rPr spc="-20" dirty="0">
                <a:latin typeface="Meiryo UI"/>
                <a:cs typeface="Meiryo UI"/>
              </a:rPr>
              <a:t>いて検討を進める。</a:t>
            </a:r>
            <a:endParaRPr dirty="0">
              <a:latin typeface="Meiryo UI"/>
              <a:cs typeface="Meiryo UI"/>
            </a:endParaRPr>
          </a:p>
          <a:p>
            <a:pPr marL="285115" marR="156210" indent="-195580">
              <a:lnSpc>
                <a:spcPct val="100000"/>
              </a:lnSpc>
              <a:spcBef>
                <a:spcPts val="300"/>
              </a:spcBef>
              <a:buFont typeface="Arial"/>
              <a:buChar char="•"/>
              <a:tabLst>
                <a:tab pos="285115" algn="l"/>
                <a:tab pos="285750" algn="l"/>
              </a:tabLst>
            </a:pPr>
            <a:r>
              <a:rPr b="1" spc="-15" dirty="0">
                <a:latin typeface="Meiryo UI"/>
                <a:cs typeface="Meiryo UI"/>
              </a:rPr>
              <a:t>宇宙状況把握システムの実運用を</a:t>
            </a:r>
            <a:r>
              <a:rPr b="1" spc="-10" dirty="0">
                <a:latin typeface="Meiryo UI"/>
                <a:cs typeface="Meiryo UI"/>
              </a:rPr>
              <a:t>2023</a:t>
            </a:r>
            <a:r>
              <a:rPr b="1" spc="-15" dirty="0">
                <a:latin typeface="Meiryo UI"/>
                <a:cs typeface="Meiryo UI"/>
              </a:rPr>
              <a:t>年度から開始</a:t>
            </a:r>
            <a:r>
              <a:rPr spc="-15" dirty="0">
                <a:latin typeface="Meiryo UI"/>
                <a:cs typeface="Meiryo UI"/>
              </a:rPr>
              <a:t>するとともに、</a:t>
            </a:r>
            <a:r>
              <a:rPr b="1" spc="-15" dirty="0">
                <a:latin typeface="Meiryo UI"/>
                <a:cs typeface="Meiryo UI"/>
              </a:rPr>
              <a:t>宇宙状況監視衛星を</a:t>
            </a:r>
            <a:r>
              <a:rPr b="1" spc="-10" dirty="0">
                <a:latin typeface="Meiryo UI"/>
                <a:cs typeface="Meiryo UI"/>
              </a:rPr>
              <a:t>2026</a:t>
            </a:r>
            <a:r>
              <a:rPr b="1" spc="-15" dirty="0">
                <a:latin typeface="Meiryo UI"/>
                <a:cs typeface="Meiryo UI"/>
              </a:rPr>
              <a:t>年度までに打上げる</a:t>
            </a:r>
            <a:r>
              <a:rPr spc="-25" dirty="0">
                <a:latin typeface="Meiryo UI"/>
                <a:cs typeface="Meiryo UI"/>
              </a:rPr>
              <a:t>など、</a:t>
            </a:r>
            <a:r>
              <a:rPr spc="-20" dirty="0">
                <a:latin typeface="Meiryo UI"/>
                <a:cs typeface="Meiryo UI"/>
              </a:rPr>
              <a:t>宇宙状況把握の体制強化を進める。</a:t>
            </a:r>
            <a:endParaRPr dirty="0">
              <a:latin typeface="Meiryo UI"/>
              <a:cs typeface="Meiryo UI"/>
            </a:endParaRPr>
          </a:p>
        </p:txBody>
      </p:sp>
      <p:sp>
        <p:nvSpPr>
          <p:cNvPr id="14" name="object 14">
            <a:extLst>
              <a:ext uri="{FF2B5EF4-FFF2-40B4-BE49-F238E27FC236}">
                <a16:creationId xmlns:a16="http://schemas.microsoft.com/office/drawing/2014/main" id="{F4113974-2E70-F979-3A4B-BD5E8DDF3C2F}"/>
              </a:ext>
            </a:extLst>
          </p:cNvPr>
          <p:cNvSpPr txBox="1"/>
          <p:nvPr/>
        </p:nvSpPr>
        <p:spPr>
          <a:xfrm>
            <a:off x="0" y="314936"/>
            <a:ext cx="12192000" cy="2382704"/>
          </a:xfrm>
          <a:prstGeom prst="rect">
            <a:avLst/>
          </a:prstGeom>
          <a:solidFill>
            <a:schemeClr val="accent3">
              <a:lumMod val="40000"/>
              <a:lumOff val="60000"/>
              <a:alpha val="30194"/>
            </a:schemeClr>
          </a:solidFill>
        </p:spPr>
        <p:txBody>
          <a:bodyPr vert="horz" wrap="square" lIns="0" tIns="12700" rIns="0" bIns="0" rtlCol="0">
            <a:spAutoFit/>
          </a:bodyPr>
          <a:lstStyle/>
          <a:p>
            <a:pPr marL="285750" marR="27305" indent="-195580" algn="just">
              <a:lnSpc>
                <a:spcPct val="100000"/>
              </a:lnSpc>
              <a:spcBef>
                <a:spcPts val="100"/>
              </a:spcBef>
              <a:buFont typeface="Arial"/>
              <a:buChar char="•"/>
              <a:tabLst>
                <a:tab pos="286385" algn="l"/>
              </a:tabLst>
            </a:pPr>
            <a:r>
              <a:rPr spc="-15" dirty="0">
                <a:latin typeface="Meiryo UI"/>
                <a:cs typeface="Meiryo UI"/>
              </a:rPr>
              <a:t>小型衛星コンステレーションの構築に向け増加する衛星打上げを国内で実施できるよう、</a:t>
            </a:r>
            <a:r>
              <a:rPr b="1" spc="-10" dirty="0">
                <a:latin typeface="Meiryo UI"/>
                <a:cs typeface="Meiryo UI"/>
              </a:rPr>
              <a:t>H3</a:t>
            </a:r>
            <a:r>
              <a:rPr b="1" spc="-15" dirty="0">
                <a:latin typeface="Meiryo UI"/>
                <a:cs typeface="Meiryo UI"/>
              </a:rPr>
              <a:t>ロケットのさらなる競争力強化</a:t>
            </a:r>
            <a:r>
              <a:rPr dirty="0">
                <a:latin typeface="Meiryo UI"/>
                <a:cs typeface="Meiryo UI"/>
              </a:rPr>
              <a:t>（</a:t>
            </a:r>
            <a:r>
              <a:rPr spc="-50" dirty="0">
                <a:latin typeface="Meiryo UI"/>
                <a:cs typeface="Meiryo UI"/>
              </a:rPr>
              <a:t>複</a:t>
            </a:r>
            <a:r>
              <a:rPr spc="-15" dirty="0">
                <a:latin typeface="Meiryo UI"/>
                <a:cs typeface="Meiryo UI"/>
              </a:rPr>
              <a:t>数衛星同時打上げを可能にするなど</a:t>
            </a:r>
            <a:r>
              <a:rPr dirty="0">
                <a:latin typeface="Meiryo UI"/>
                <a:cs typeface="Meiryo UI"/>
              </a:rPr>
              <a:t>）</a:t>
            </a:r>
            <a:r>
              <a:rPr spc="-15" dirty="0">
                <a:latin typeface="Meiryo UI"/>
                <a:cs typeface="Meiryo UI"/>
              </a:rPr>
              <a:t>に向けた研究開発や、</a:t>
            </a:r>
            <a:r>
              <a:rPr b="1" spc="-15" dirty="0">
                <a:latin typeface="Meiryo UI"/>
                <a:cs typeface="Meiryo UI"/>
              </a:rPr>
              <a:t>打上げ高頻度化</a:t>
            </a:r>
            <a:r>
              <a:rPr spc="-10" dirty="0">
                <a:latin typeface="Meiryo UI"/>
                <a:cs typeface="Meiryo UI"/>
              </a:rPr>
              <a:t>に向けた</a:t>
            </a:r>
            <a:r>
              <a:rPr b="1" spc="-20" dirty="0">
                <a:latin typeface="Meiryo UI"/>
                <a:cs typeface="Meiryo UI"/>
              </a:rPr>
              <a:t>射場等運用システム</a:t>
            </a:r>
            <a:r>
              <a:rPr spc="-20" dirty="0">
                <a:latin typeface="Meiryo UI"/>
                <a:cs typeface="Meiryo UI"/>
              </a:rPr>
              <a:t>の整備・改善を進</a:t>
            </a:r>
            <a:r>
              <a:rPr spc="-15" dirty="0">
                <a:latin typeface="Meiryo UI"/>
                <a:cs typeface="Meiryo UI"/>
              </a:rPr>
              <a:t>めるとともに、政府による活用等を通じて</a:t>
            </a:r>
            <a:r>
              <a:rPr b="1" spc="-15" dirty="0">
                <a:latin typeface="Meiryo UI"/>
                <a:cs typeface="Meiryo UI"/>
              </a:rPr>
              <a:t>民間小型ロケット</a:t>
            </a:r>
            <a:r>
              <a:rPr spc="-15" dirty="0">
                <a:latin typeface="Meiryo UI"/>
                <a:cs typeface="Meiryo UI"/>
              </a:rPr>
              <a:t>の事業化を促進する。また、</a:t>
            </a:r>
            <a:r>
              <a:rPr b="1" spc="-20" dirty="0">
                <a:latin typeface="Meiryo UI"/>
                <a:cs typeface="Meiryo UI"/>
              </a:rPr>
              <a:t>将来宇宙輸送システム</a:t>
            </a:r>
            <a:r>
              <a:rPr spc="-20" dirty="0">
                <a:latin typeface="Meiryo UI"/>
                <a:cs typeface="Meiryo UI"/>
              </a:rPr>
              <a:t>を研究開発する。</a:t>
            </a:r>
            <a:endParaRPr dirty="0">
              <a:latin typeface="Meiryo UI"/>
              <a:cs typeface="Meiryo UI"/>
            </a:endParaRPr>
          </a:p>
          <a:p>
            <a:pPr marL="285750" marR="3810" indent="-195580" algn="just">
              <a:lnSpc>
                <a:spcPct val="100000"/>
              </a:lnSpc>
              <a:spcBef>
                <a:spcPts val="300"/>
              </a:spcBef>
              <a:buFont typeface="Arial"/>
              <a:buChar char="•"/>
              <a:tabLst>
                <a:tab pos="286385" algn="l"/>
              </a:tabLst>
            </a:pPr>
            <a:r>
              <a:rPr b="1" spc="-15" dirty="0">
                <a:latin typeface="Meiryo UI"/>
                <a:cs typeface="Meiryo UI"/>
              </a:rPr>
              <a:t>小型衛星コンステレーションによる光通信ネットワーク</a:t>
            </a:r>
            <a:r>
              <a:rPr spc="-20" dirty="0">
                <a:latin typeface="Meiryo UI"/>
                <a:cs typeface="Meiryo UI"/>
              </a:rPr>
              <a:t>等の技術について、できる限り早期に実証衛星を打ち上げることを念頭に、</a:t>
            </a:r>
            <a:r>
              <a:rPr spc="-25" dirty="0">
                <a:latin typeface="Meiryo UI"/>
                <a:cs typeface="Meiryo UI"/>
              </a:rPr>
              <a:t>我が国が先行して獲得するための取組を行う。また、量子暗号技術など宇宙ネットワーク基盤技術の研究開発を進める。</a:t>
            </a:r>
            <a:endParaRPr dirty="0">
              <a:latin typeface="Meiryo UI"/>
              <a:cs typeface="Meiryo UI"/>
            </a:endParaRPr>
          </a:p>
          <a:p>
            <a:pPr marL="285750" indent="-195580" algn="just">
              <a:lnSpc>
                <a:spcPct val="100000"/>
              </a:lnSpc>
              <a:spcBef>
                <a:spcPts val="300"/>
              </a:spcBef>
              <a:buFont typeface="Arial"/>
              <a:buChar char="•"/>
              <a:tabLst>
                <a:tab pos="286385" algn="l"/>
              </a:tabLst>
            </a:pPr>
            <a:r>
              <a:rPr spc="-20" dirty="0" err="1">
                <a:latin typeface="Meiryo UI"/>
                <a:cs typeface="Meiryo UI"/>
              </a:rPr>
              <a:t>通信障害などをもたらすおそれのある太陽フレア</a:t>
            </a:r>
            <a:r>
              <a:rPr spc="-15" dirty="0" err="1">
                <a:latin typeface="Meiryo UI"/>
                <a:cs typeface="Meiryo UI"/>
              </a:rPr>
              <a:t>（太陽表面の爆発現象</a:t>
            </a:r>
            <a:r>
              <a:rPr dirty="0" err="1">
                <a:latin typeface="Meiryo UI"/>
                <a:cs typeface="Meiryo UI"/>
              </a:rPr>
              <a:t>）</a:t>
            </a:r>
            <a:r>
              <a:rPr spc="-15" dirty="0" err="1">
                <a:latin typeface="Meiryo UI"/>
                <a:cs typeface="Meiryo UI"/>
              </a:rPr>
              <a:t>等を予測する</a:t>
            </a:r>
            <a:r>
              <a:rPr b="1" spc="-15" dirty="0" err="1">
                <a:latin typeface="Meiryo UI"/>
                <a:cs typeface="Meiryo UI"/>
              </a:rPr>
              <a:t>宇宙天気予報</a:t>
            </a:r>
            <a:r>
              <a:rPr spc="-20" dirty="0" err="1">
                <a:latin typeface="Meiryo UI"/>
                <a:cs typeface="Meiryo UI"/>
              </a:rPr>
              <a:t>の高度化</a:t>
            </a:r>
            <a:r>
              <a:rPr spc="-20" dirty="0">
                <a:latin typeface="Meiryo UI"/>
                <a:cs typeface="Meiryo UI"/>
              </a:rPr>
              <a:t>。</a:t>
            </a:r>
            <a:endParaRPr dirty="0">
              <a:latin typeface="Meiryo UI"/>
              <a:cs typeface="Meiryo UI"/>
            </a:endParaRPr>
          </a:p>
          <a:p>
            <a:pPr marL="285750" indent="-195580" algn="just">
              <a:lnSpc>
                <a:spcPct val="100000"/>
              </a:lnSpc>
              <a:spcBef>
                <a:spcPts val="300"/>
              </a:spcBef>
              <a:buFont typeface="Arial"/>
              <a:buChar char="•"/>
              <a:tabLst>
                <a:tab pos="286385" algn="l"/>
              </a:tabLst>
            </a:pPr>
            <a:r>
              <a:rPr b="1" dirty="0">
                <a:latin typeface="Meiryo UI"/>
                <a:cs typeface="Meiryo UI"/>
              </a:rPr>
              <a:t>日米豪印</a:t>
            </a:r>
            <a:r>
              <a:rPr spc="-20" dirty="0">
                <a:latin typeface="Meiryo UI"/>
                <a:cs typeface="Meiryo UI"/>
              </a:rPr>
              <a:t>の４か国による宇宙分野の協力を推進する。</a:t>
            </a:r>
            <a:endParaRPr dirty="0">
              <a:latin typeface="Meiryo UI"/>
              <a:cs typeface="Meiryo UI"/>
            </a:endParaRPr>
          </a:p>
          <a:p>
            <a:pPr marL="285750" indent="-195580" algn="just">
              <a:lnSpc>
                <a:spcPct val="100000"/>
              </a:lnSpc>
              <a:spcBef>
                <a:spcPts val="300"/>
              </a:spcBef>
              <a:buFont typeface="Arial"/>
              <a:buChar char="•"/>
              <a:tabLst>
                <a:tab pos="286385" algn="l"/>
              </a:tabLst>
            </a:pPr>
            <a:r>
              <a:rPr spc="-15" dirty="0">
                <a:latin typeface="Meiryo UI"/>
                <a:cs typeface="Meiryo UI"/>
              </a:rPr>
              <a:t>小型衛星の開発等に参画する機会を提供する等を通じて、</a:t>
            </a:r>
            <a:r>
              <a:rPr b="1" spc="-15" dirty="0">
                <a:latin typeface="Meiryo UI"/>
                <a:cs typeface="Meiryo UI"/>
              </a:rPr>
              <a:t>人材育成</a:t>
            </a:r>
            <a:r>
              <a:rPr spc="-20" dirty="0">
                <a:latin typeface="Meiryo UI"/>
                <a:cs typeface="Meiryo UI"/>
              </a:rPr>
              <a:t>を推進する。</a:t>
            </a:r>
            <a:endParaRPr dirty="0">
              <a:latin typeface="Meiryo UI"/>
              <a:cs typeface="Meiryo UI"/>
            </a:endParaRPr>
          </a:p>
        </p:txBody>
      </p:sp>
      <p:sp>
        <p:nvSpPr>
          <p:cNvPr id="26" name="object 26">
            <a:extLst>
              <a:ext uri="{FF2B5EF4-FFF2-40B4-BE49-F238E27FC236}">
                <a16:creationId xmlns:a16="http://schemas.microsoft.com/office/drawing/2014/main" id="{984B2559-70A5-1DBB-CFF8-91FB3391E6FC}"/>
              </a:ext>
            </a:extLst>
          </p:cNvPr>
          <p:cNvSpPr txBox="1"/>
          <p:nvPr/>
        </p:nvSpPr>
        <p:spPr>
          <a:xfrm>
            <a:off x="0" y="4592621"/>
            <a:ext cx="12192000" cy="2091598"/>
          </a:xfrm>
          <a:prstGeom prst="rect">
            <a:avLst/>
          </a:prstGeom>
          <a:solidFill>
            <a:srgbClr val="FFFFCF"/>
          </a:solidFill>
        </p:spPr>
        <p:txBody>
          <a:bodyPr vert="horz" wrap="square" lIns="0" tIns="36830" rIns="0" bIns="0" rtlCol="0">
            <a:spAutoFit/>
          </a:bodyPr>
          <a:lstStyle/>
          <a:p>
            <a:pPr marL="285750" marR="68580" indent="-195580">
              <a:lnSpc>
                <a:spcPct val="100000"/>
              </a:lnSpc>
              <a:spcBef>
                <a:spcPts val="290"/>
              </a:spcBef>
              <a:buFont typeface="Arial"/>
              <a:buChar char="•"/>
              <a:tabLst>
                <a:tab pos="285750" algn="l"/>
                <a:tab pos="286385" algn="l"/>
              </a:tabLst>
            </a:pPr>
            <a:r>
              <a:rPr spc="-15" dirty="0">
                <a:latin typeface="Meiryo UI"/>
                <a:cs typeface="Meiryo UI"/>
              </a:rPr>
              <a:t>高頻度観測が可能な我が国独自の</a:t>
            </a:r>
            <a:r>
              <a:rPr b="1" spc="-10" dirty="0">
                <a:latin typeface="Meiryo UI"/>
                <a:cs typeface="Meiryo UI"/>
              </a:rPr>
              <a:t>小型のレーダー（SAR）</a:t>
            </a:r>
            <a:r>
              <a:rPr b="1" spc="-15" dirty="0">
                <a:latin typeface="Meiryo UI"/>
                <a:cs typeface="Meiryo UI"/>
              </a:rPr>
              <a:t>衛星コンステレーションを</a:t>
            </a:r>
            <a:r>
              <a:rPr b="1" spc="-10" dirty="0">
                <a:latin typeface="Meiryo UI"/>
                <a:cs typeface="Meiryo UI"/>
              </a:rPr>
              <a:t>2025年度までに構築</a:t>
            </a:r>
            <a:r>
              <a:rPr spc="-20" dirty="0">
                <a:latin typeface="Meiryo UI"/>
                <a:cs typeface="Meiryo UI"/>
              </a:rPr>
              <a:t>すべく、関係府省による利用実証を行い、国内事業者による衛星配備を加速する。</a:t>
            </a:r>
            <a:endParaRPr dirty="0">
              <a:latin typeface="Meiryo UI"/>
              <a:cs typeface="Meiryo UI"/>
            </a:endParaRPr>
          </a:p>
          <a:p>
            <a:pPr marL="285750" indent="-195580">
              <a:lnSpc>
                <a:spcPct val="100000"/>
              </a:lnSpc>
              <a:spcBef>
                <a:spcPts val="300"/>
              </a:spcBef>
              <a:buFont typeface="Arial"/>
              <a:buChar char="•"/>
              <a:tabLst>
                <a:tab pos="285750" algn="l"/>
                <a:tab pos="286385" algn="l"/>
              </a:tabLst>
            </a:pPr>
            <a:r>
              <a:rPr spc="-15" dirty="0">
                <a:latin typeface="Meiryo UI"/>
                <a:cs typeface="Meiryo UI"/>
              </a:rPr>
              <a:t>線状降水帯等の予測精度向上に向け、大気の３次元観測機能など最新の観測技術を導入した</a:t>
            </a:r>
            <a:r>
              <a:rPr b="1" spc="-15" dirty="0">
                <a:latin typeface="Meiryo UI"/>
                <a:cs typeface="Meiryo UI"/>
              </a:rPr>
              <a:t>次期静止気象衛星を、</a:t>
            </a:r>
            <a:endParaRPr dirty="0">
              <a:latin typeface="Meiryo UI"/>
              <a:cs typeface="Meiryo UI"/>
            </a:endParaRPr>
          </a:p>
          <a:p>
            <a:pPr marL="285750">
              <a:lnSpc>
                <a:spcPct val="100000"/>
              </a:lnSpc>
            </a:pPr>
            <a:r>
              <a:rPr b="1" spc="-10" dirty="0">
                <a:latin typeface="Meiryo UI"/>
                <a:cs typeface="Meiryo UI"/>
              </a:rPr>
              <a:t>2023年度を目途に製造に着手し、2029</a:t>
            </a:r>
            <a:r>
              <a:rPr b="1" spc="-15" dirty="0">
                <a:latin typeface="Meiryo UI"/>
                <a:cs typeface="Meiryo UI"/>
              </a:rPr>
              <a:t>年度の運用開始を目指す</a:t>
            </a:r>
            <a:r>
              <a:rPr spc="-50" dirty="0">
                <a:latin typeface="Meiryo UI"/>
                <a:cs typeface="Meiryo UI"/>
              </a:rPr>
              <a:t>。</a:t>
            </a:r>
            <a:endParaRPr dirty="0">
              <a:latin typeface="Meiryo UI"/>
              <a:cs typeface="Meiryo UI"/>
            </a:endParaRPr>
          </a:p>
          <a:p>
            <a:pPr marL="285115" marR="146685" indent="-194945">
              <a:lnSpc>
                <a:spcPct val="100000"/>
              </a:lnSpc>
              <a:spcBef>
                <a:spcPts val="300"/>
              </a:spcBef>
              <a:buFont typeface="Arial"/>
              <a:buChar char="•"/>
              <a:tabLst>
                <a:tab pos="285115" algn="l"/>
                <a:tab pos="286385" algn="l"/>
              </a:tabLst>
            </a:pPr>
            <a:r>
              <a:rPr b="1" spc="-15" dirty="0">
                <a:latin typeface="Meiryo UI"/>
                <a:cs typeface="Meiryo UI"/>
              </a:rPr>
              <a:t>温室効果ガス・水循環観測技術衛星</a:t>
            </a:r>
            <a:r>
              <a:rPr b="1" spc="-25" dirty="0">
                <a:latin typeface="Meiryo UI"/>
                <a:cs typeface="Meiryo UI"/>
              </a:rPr>
              <a:t>（GOSAT-</a:t>
            </a:r>
            <a:r>
              <a:rPr b="1" spc="-10" dirty="0">
                <a:latin typeface="Meiryo UI"/>
                <a:cs typeface="Meiryo UI"/>
              </a:rPr>
              <a:t>GW）の2023</a:t>
            </a:r>
            <a:r>
              <a:rPr b="1" spc="-5" dirty="0">
                <a:latin typeface="Meiryo UI"/>
                <a:cs typeface="Meiryo UI"/>
              </a:rPr>
              <a:t>年度打上げ</a:t>
            </a:r>
            <a:r>
              <a:rPr spc="-20" dirty="0">
                <a:latin typeface="Meiryo UI"/>
                <a:cs typeface="Meiryo UI"/>
              </a:rPr>
              <a:t>を目指すとともに、世界各国によるパリ協定に基づいた気候変動対策の削減効果の確認に活用されるよう、排出量推計方法等の国際標準化に向けた取組を進める。</a:t>
            </a:r>
            <a:endParaRPr dirty="0">
              <a:latin typeface="Meiryo UI"/>
              <a:cs typeface="Meiryo UI"/>
            </a:endParaRPr>
          </a:p>
          <a:p>
            <a:pPr marL="285750" indent="-195580">
              <a:lnSpc>
                <a:spcPct val="100000"/>
              </a:lnSpc>
              <a:spcBef>
                <a:spcPts val="300"/>
              </a:spcBef>
              <a:buFont typeface="Arial"/>
              <a:buChar char="•"/>
              <a:tabLst>
                <a:tab pos="285750" algn="l"/>
                <a:tab pos="286385" algn="l"/>
              </a:tabLst>
            </a:pPr>
            <a:r>
              <a:rPr spc="-10" dirty="0">
                <a:latin typeface="Meiryo UI"/>
                <a:cs typeface="Meiryo UI"/>
              </a:rPr>
              <a:t>衛星から地上への</a:t>
            </a:r>
            <a:r>
              <a:rPr b="1" spc="-15" dirty="0">
                <a:latin typeface="Meiryo UI"/>
                <a:cs typeface="Meiryo UI"/>
              </a:rPr>
              <a:t>エネルギー伝送の実証</a:t>
            </a:r>
            <a:r>
              <a:rPr spc="-15" dirty="0">
                <a:latin typeface="Meiryo UI"/>
                <a:cs typeface="Meiryo UI"/>
              </a:rPr>
              <a:t>を</a:t>
            </a:r>
            <a:r>
              <a:rPr b="1" spc="-10" dirty="0">
                <a:latin typeface="Meiryo UI"/>
                <a:cs typeface="Meiryo UI"/>
              </a:rPr>
              <a:t>2025</a:t>
            </a:r>
            <a:r>
              <a:rPr b="1" dirty="0">
                <a:latin typeface="Meiryo UI"/>
                <a:cs typeface="Meiryo UI"/>
              </a:rPr>
              <a:t>年度</a:t>
            </a:r>
            <a:r>
              <a:rPr spc="-15" dirty="0">
                <a:latin typeface="Meiryo UI"/>
                <a:cs typeface="Meiryo UI"/>
              </a:rPr>
              <a:t>を目途に目指すなど、</a:t>
            </a:r>
            <a:r>
              <a:rPr b="1" spc="-10" dirty="0">
                <a:latin typeface="Meiryo UI"/>
                <a:cs typeface="Meiryo UI"/>
              </a:rPr>
              <a:t>宇宙太陽光発電</a:t>
            </a:r>
            <a:r>
              <a:rPr spc="-20" dirty="0">
                <a:latin typeface="Meiryo UI"/>
                <a:cs typeface="Meiryo UI"/>
              </a:rPr>
              <a:t>の実現に向けた取組を進める。</a:t>
            </a:r>
            <a:endParaRPr dirty="0">
              <a:latin typeface="Meiryo UI"/>
              <a:cs typeface="Meiryo UI"/>
            </a:endParaRPr>
          </a:p>
        </p:txBody>
      </p:sp>
    </p:spTree>
    <p:extLst>
      <p:ext uri="{BB962C8B-B14F-4D97-AF65-F5344CB8AC3E}">
        <p14:creationId xmlns:p14="http://schemas.microsoft.com/office/powerpoint/2010/main" val="217732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04C98-DFFD-3BE4-8E0C-6AA83AE86050}"/>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321560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96AE2B1-4360-FDCF-D87B-7AB530F070BF}"/>
              </a:ext>
            </a:extLst>
          </p:cNvPr>
          <p:cNvPicPr>
            <a:picLocks noChangeAspect="1"/>
          </p:cNvPicPr>
          <p:nvPr/>
        </p:nvPicPr>
        <p:blipFill>
          <a:blip r:embed="rId2"/>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828843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7526A190-DF04-7AE5-1B19-4F4A2B45D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350"/>
            <a:ext cx="12192000" cy="658971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6DFCAF2-A205-130B-C731-3B5A59BFB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58" y="1815354"/>
            <a:ext cx="11696083" cy="366964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5D9D31A-CC6E-4276-5ADD-0AC7082432BE}"/>
              </a:ext>
            </a:extLst>
          </p:cNvPr>
          <p:cNvSpPr txBox="1"/>
          <p:nvPr/>
        </p:nvSpPr>
        <p:spPr>
          <a:xfrm>
            <a:off x="3003176" y="569572"/>
            <a:ext cx="6185646" cy="646331"/>
          </a:xfrm>
          <a:prstGeom prst="rect">
            <a:avLst/>
          </a:prstGeom>
          <a:noFill/>
        </p:spPr>
        <p:txBody>
          <a:bodyPr wrap="square">
            <a:spAutoFit/>
          </a:bodyPr>
          <a:lstStyle/>
          <a:p>
            <a:pPr algn="ctr"/>
            <a:r>
              <a:rPr lang="ru-RU" altLang="ja-JP" sz="3600" b="1" i="0" dirty="0">
                <a:solidFill>
                  <a:schemeClr val="bg1"/>
                </a:solidFill>
                <a:effectLst/>
                <a:latin typeface="Meiryo UI" panose="020B0604030504040204" pitchFamily="50" charset="-128"/>
                <a:ea typeface="Meiryo UI" panose="020B0604030504040204" pitchFamily="50" charset="-128"/>
              </a:rPr>
              <a:t>Белгород</a:t>
            </a:r>
            <a:endParaRPr lang="ja-JP" altLang="en-US" sz="3600" dirty="0">
              <a:solidFill>
                <a:schemeClr val="bg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B176DF3C-58B4-7CA2-42E7-BF14F20837BB}"/>
              </a:ext>
            </a:extLst>
          </p:cNvPr>
          <p:cNvSpPr txBox="1"/>
          <p:nvPr/>
        </p:nvSpPr>
        <p:spPr>
          <a:xfrm>
            <a:off x="1887069" y="6057595"/>
            <a:ext cx="8417859" cy="461665"/>
          </a:xfrm>
          <a:prstGeom prst="rect">
            <a:avLst/>
          </a:prstGeom>
          <a:noFill/>
        </p:spPr>
        <p:txBody>
          <a:bodyPr wrap="square" rtlCol="0">
            <a:spAutoFit/>
          </a:bodyP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スーパーキャビテーション超高速核魚雷（</a:t>
            </a:r>
            <a:r>
              <a:rPr kumimoji="1" lang="en-US" altLang="ja-JP" sz="2400" dirty="0">
                <a:solidFill>
                  <a:schemeClr val="bg1"/>
                </a:solidFill>
                <a:latin typeface="BIZ UDPゴシック" panose="020B0400000000000000" pitchFamily="50" charset="-128"/>
                <a:ea typeface="BIZ UDPゴシック" panose="020B0400000000000000" pitchFamily="50" charset="-128"/>
              </a:rPr>
              <a:t>200km</a:t>
            </a:r>
            <a:r>
              <a:rPr lang="ja-JP" altLang="en-US" sz="2400" dirty="0">
                <a:solidFill>
                  <a:schemeClr val="bg1"/>
                </a:solidFill>
                <a:latin typeface="BIZ UDPゴシック" panose="020B0400000000000000" pitchFamily="50" charset="-128"/>
                <a:ea typeface="BIZ UDPゴシック" panose="020B0400000000000000" pitchFamily="50" charset="-128"/>
              </a:rPr>
              <a:t>）</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719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 calcmode="lin" valueType="num">
                                      <p:cBhvr additive="base">
                                        <p:cTn id="7" dur="500" fill="hold"/>
                                        <p:tgtEl>
                                          <p:spTgt spid="4102"/>
                                        </p:tgtEl>
                                        <p:attrNameLst>
                                          <p:attrName>ppt_x</p:attrName>
                                        </p:attrNameLst>
                                      </p:cBhvr>
                                      <p:tavLst>
                                        <p:tav tm="0">
                                          <p:val>
                                            <p:strVal val="#ppt_x"/>
                                          </p:val>
                                        </p:tav>
                                        <p:tav tm="100000">
                                          <p:val>
                                            <p:strVal val="#ppt_x"/>
                                          </p:val>
                                        </p:tav>
                                      </p:tavLst>
                                    </p:anim>
                                    <p:anim calcmode="lin" valueType="num">
                                      <p:cBhvr additive="base">
                                        <p:cTn id="8"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232E32B-5FD7-D4FF-D85A-270DC44FC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589" y="692778"/>
            <a:ext cx="8268822" cy="584210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B902041A-43D8-74A8-BF5E-D810400D484D}"/>
              </a:ext>
            </a:extLst>
          </p:cNvPr>
          <p:cNvSpPr txBox="1"/>
          <p:nvPr/>
        </p:nvSpPr>
        <p:spPr>
          <a:xfrm>
            <a:off x="0" y="181272"/>
            <a:ext cx="12192000" cy="461665"/>
          </a:xfrm>
          <a:prstGeom prst="rect">
            <a:avLst/>
          </a:prstGeom>
          <a:noFill/>
        </p:spPr>
        <p:txBody>
          <a:bodyPr wrap="square">
            <a:spAutoFit/>
          </a:bodyPr>
          <a:lstStyle/>
          <a:p>
            <a:pPr algn="ctr"/>
            <a:r>
              <a:rPr lang="ja-JP" altLang="en-US" sz="2400" b="1" i="0" dirty="0">
                <a:effectLst/>
                <a:latin typeface="Meiryo UI" panose="020B0604030504040204" pitchFamily="50" charset="-128"/>
                <a:ea typeface="Meiryo UI" panose="020B0604030504040204" pitchFamily="50" charset="-128"/>
              </a:rPr>
              <a:t>液体金属</a:t>
            </a:r>
            <a:r>
              <a:rPr lang="en-US" altLang="ja-JP" sz="2400" b="1" i="0" dirty="0">
                <a:effectLst/>
                <a:latin typeface="Meiryo UI" panose="020B0604030504040204" pitchFamily="50" charset="-128"/>
                <a:ea typeface="Meiryo UI" panose="020B0604030504040204" pitchFamily="50" charset="-128"/>
              </a:rPr>
              <a:t>(</a:t>
            </a:r>
            <a:r>
              <a:rPr lang="ja-JP" altLang="en-US" sz="2400" b="1" i="0" dirty="0">
                <a:effectLst/>
                <a:latin typeface="Meiryo UI" panose="020B0604030504040204" pitchFamily="50" charset="-128"/>
                <a:ea typeface="Meiryo UI" panose="020B0604030504040204" pitchFamily="50" charset="-128"/>
              </a:rPr>
              <a:t>鉛ビスマス合金</a:t>
            </a:r>
            <a:r>
              <a:rPr lang="en-US" altLang="ja-JP" sz="2400" b="1" i="0" dirty="0">
                <a:effectLst/>
                <a:latin typeface="Meiryo UI" panose="020B0604030504040204" pitchFamily="50" charset="-128"/>
                <a:ea typeface="Meiryo UI" panose="020B0604030504040204" pitchFamily="50" charset="-128"/>
              </a:rPr>
              <a:t>)</a:t>
            </a:r>
            <a:r>
              <a:rPr lang="ja-JP" altLang="en-US" sz="2400" b="1" i="0" dirty="0">
                <a:effectLst/>
                <a:latin typeface="Meiryo UI" panose="020B0604030504040204" pitchFamily="50" charset="-128"/>
                <a:ea typeface="Meiryo UI" panose="020B0604030504040204" pitchFamily="50" charset="-128"/>
              </a:rPr>
              <a:t>冷却原子炉搭載の大洋多目的システム</a:t>
            </a:r>
            <a:endParaRPr lang="ja-JP" altLang="en-US" sz="24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19819E57-5A0E-BE6D-DB0F-097FAF245F8F}"/>
              </a:ext>
            </a:extLst>
          </p:cNvPr>
          <p:cNvSpPr txBox="1"/>
          <p:nvPr/>
        </p:nvSpPr>
        <p:spPr>
          <a:xfrm>
            <a:off x="3049120" y="6584722"/>
            <a:ext cx="6098240"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https://blog-imgs-120.fc2.com/r/y/b/rybachii/18-0302a.png</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12823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E02DBD6-65BA-2AC0-8D29-8ADC16986BDB}"/>
              </a:ext>
            </a:extLst>
          </p:cNvPr>
          <p:cNvPicPr>
            <a:picLocks noChangeAspect="1"/>
          </p:cNvPicPr>
          <p:nvPr/>
        </p:nvPicPr>
        <p:blipFill>
          <a:blip r:embed="rId2"/>
          <a:stretch>
            <a:fillRect/>
          </a:stretch>
        </p:blipFill>
        <p:spPr>
          <a:xfrm>
            <a:off x="4381500" y="1714500"/>
            <a:ext cx="3429000" cy="3429000"/>
          </a:xfrm>
          <a:prstGeom prst="rect">
            <a:avLst/>
          </a:prstGeom>
        </p:spPr>
      </p:pic>
    </p:spTree>
    <p:extLst>
      <p:ext uri="{BB962C8B-B14F-4D97-AF65-F5344CB8AC3E}">
        <p14:creationId xmlns:p14="http://schemas.microsoft.com/office/powerpoint/2010/main" val="4119341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6A68A0B-4DC8-5F93-2221-05997BDDBD87}"/>
              </a:ext>
            </a:extLst>
          </p:cNvPr>
          <p:cNvSpPr txBox="1"/>
          <p:nvPr/>
        </p:nvSpPr>
        <p:spPr>
          <a:xfrm>
            <a:off x="3411793" y="2214405"/>
            <a:ext cx="6096000" cy="646331"/>
          </a:xfrm>
          <a:prstGeom prst="rect">
            <a:avLst/>
          </a:prstGeom>
          <a:noFill/>
        </p:spPr>
        <p:txBody>
          <a:bodyPr wrap="square">
            <a:spAutoFit/>
          </a:bodyPr>
          <a:lstStyle/>
          <a:p>
            <a:r>
              <a:rPr lang="en-US" altLang="ja-JP" b="0" i="0" dirty="0">
                <a:solidFill>
                  <a:srgbClr val="333333"/>
                </a:solidFill>
                <a:effectLst/>
                <a:latin typeface="メイリオ" panose="020B0604030504040204" pitchFamily="50" charset="-128"/>
                <a:ea typeface="メイリオ" panose="020B0604030504040204" pitchFamily="50" charset="-128"/>
              </a:rPr>
              <a:t>CNY : </a:t>
            </a:r>
            <a:r>
              <a:rPr lang="en-US" altLang="ja-JP" b="1" i="0" dirty="0" err="1">
                <a:solidFill>
                  <a:srgbClr val="C00000"/>
                </a:solidFill>
                <a:effectLst/>
                <a:latin typeface="メイリオ" panose="020B0604030504040204" pitchFamily="50" charset="-128"/>
                <a:ea typeface="メイリオ" panose="020B0604030504040204" pitchFamily="50" charset="-128"/>
              </a:rPr>
              <a:t>C</a:t>
            </a:r>
            <a:r>
              <a:rPr lang="en-US" altLang="ja-JP" b="0" i="0" dirty="0" err="1">
                <a:solidFill>
                  <a:srgbClr val="333333"/>
                </a:solidFill>
                <a:effectLst/>
                <a:latin typeface="メイリオ" panose="020B0604030504040204" pitchFamily="50" charset="-128"/>
                <a:ea typeface="メイリオ" panose="020B0604030504040204" pitchFamily="50" charset="-128"/>
              </a:rPr>
              <a:t>hi</a:t>
            </a:r>
            <a:r>
              <a:rPr lang="en-US" altLang="ja-JP" b="1" i="0" dirty="0" err="1">
                <a:solidFill>
                  <a:srgbClr val="C00000"/>
                </a:solidFill>
                <a:effectLst/>
                <a:latin typeface="メイリオ" panose="020B0604030504040204" pitchFamily="50" charset="-128"/>
                <a:ea typeface="メイリオ" panose="020B0604030504040204" pitchFamily="50" charset="-128"/>
              </a:rPr>
              <a:t>N</a:t>
            </a:r>
            <a:r>
              <a:rPr lang="en-US" altLang="ja-JP" b="0" i="0" dirty="0" err="1">
                <a:solidFill>
                  <a:srgbClr val="333333"/>
                </a:solidFill>
                <a:effectLst/>
                <a:latin typeface="メイリオ" panose="020B0604030504040204" pitchFamily="50" charset="-128"/>
                <a:ea typeface="メイリオ" panose="020B0604030504040204" pitchFamily="50" charset="-128"/>
              </a:rPr>
              <a:t>ese</a:t>
            </a:r>
            <a:r>
              <a:rPr lang="ja-JP" altLang="en-US" dirty="0">
                <a:solidFill>
                  <a:srgbClr val="333333"/>
                </a:solidFill>
                <a:latin typeface="メイリオ" panose="020B0604030504040204" pitchFamily="50" charset="-128"/>
                <a:ea typeface="メイリオ" panose="020B0604030504040204" pitchFamily="50" charset="-128"/>
              </a:rPr>
              <a:t> </a:t>
            </a:r>
            <a:r>
              <a:rPr lang="en-US" altLang="ja-JP" b="1" i="0" dirty="0">
                <a:solidFill>
                  <a:srgbClr val="C00000"/>
                </a:solidFill>
                <a:effectLst/>
                <a:latin typeface="メイリオ" panose="020B0604030504040204" pitchFamily="50" charset="-128"/>
                <a:ea typeface="メイリオ" panose="020B0604030504040204" pitchFamily="50" charset="-128"/>
              </a:rPr>
              <a:t>Y</a:t>
            </a:r>
            <a:r>
              <a:rPr lang="en-US" altLang="ja-JP" b="0" i="0" dirty="0">
                <a:solidFill>
                  <a:srgbClr val="333333"/>
                </a:solidFill>
                <a:effectLst/>
                <a:latin typeface="メイリオ" panose="020B0604030504040204" pitchFamily="50" charset="-128"/>
                <a:ea typeface="メイリオ" panose="020B0604030504040204" pitchFamily="50" charset="-128"/>
              </a:rPr>
              <a:t>uan</a:t>
            </a:r>
            <a:r>
              <a:rPr lang="ja-JP" altLang="en-US" b="0" i="0" dirty="0">
                <a:solidFill>
                  <a:srgbClr val="333333"/>
                </a:solidFill>
                <a:effectLst/>
                <a:latin typeface="メイリオ" panose="020B0604030504040204" pitchFamily="50" charset="-128"/>
                <a:ea typeface="メイリオ" panose="020B0604030504040204" pitchFamily="50" charset="-128"/>
              </a:rPr>
              <a:t>（人民元）</a:t>
            </a:r>
            <a:endParaRPr lang="en-US" altLang="ja-JP" b="0" i="0" dirty="0">
              <a:solidFill>
                <a:srgbClr val="333333"/>
              </a:solidFill>
              <a:effectLst/>
              <a:latin typeface="メイリオ" panose="020B0604030504040204" pitchFamily="50" charset="-128"/>
              <a:ea typeface="メイリオ" panose="020B0604030504040204" pitchFamily="50" charset="-128"/>
            </a:endParaRPr>
          </a:p>
          <a:p>
            <a:r>
              <a:rPr lang="en-US" altLang="ja-JP" dirty="0">
                <a:solidFill>
                  <a:srgbClr val="333333"/>
                </a:solidFill>
                <a:latin typeface="メイリオ" panose="020B0604030504040204" pitchFamily="50" charset="-128"/>
                <a:ea typeface="メイリオ" panose="020B0604030504040204" pitchFamily="50" charset="-128"/>
              </a:rPr>
              <a:t>RMB</a:t>
            </a:r>
            <a:r>
              <a:rPr lang="ja-JP" altLang="en-US" dirty="0">
                <a:solidFill>
                  <a:srgbClr val="333333"/>
                </a:solidFill>
                <a:latin typeface="メイリオ" panose="020B0604030504040204" pitchFamily="50" charset="-128"/>
                <a:ea typeface="メイリオ" panose="020B0604030504040204" pitchFamily="50" charset="-128"/>
              </a:rPr>
              <a:t>：</a:t>
            </a:r>
            <a:r>
              <a:rPr lang="en-US" altLang="ja-JP" b="1" dirty="0" err="1">
                <a:solidFill>
                  <a:srgbClr val="C00000"/>
                </a:solidFill>
                <a:latin typeface="メイリオ" panose="020B0604030504040204" pitchFamily="50" charset="-128"/>
                <a:ea typeface="メイリオ" panose="020B0604030504040204" pitchFamily="50" charset="-128"/>
              </a:rPr>
              <a:t>R</a:t>
            </a:r>
            <a:r>
              <a:rPr lang="en-US" altLang="ja-JP" b="0" i="0" dirty="0" err="1">
                <a:solidFill>
                  <a:srgbClr val="333333"/>
                </a:solidFill>
                <a:effectLst/>
                <a:latin typeface="メイリオ" panose="020B0604030504040204" pitchFamily="50" charset="-128"/>
                <a:ea typeface="メイリオ" panose="020B0604030504040204" pitchFamily="50" charset="-128"/>
              </a:rPr>
              <a:t>en</a:t>
            </a:r>
            <a:r>
              <a:rPr lang="en-US" altLang="ja-JP" b="1" i="0" dirty="0" err="1">
                <a:solidFill>
                  <a:srgbClr val="C00000"/>
                </a:solidFill>
                <a:effectLst/>
                <a:latin typeface="メイリオ" panose="020B0604030504040204" pitchFamily="50" charset="-128"/>
                <a:ea typeface="メイリオ" panose="020B0604030504040204" pitchFamily="50" charset="-128"/>
              </a:rPr>
              <a:t>M</a:t>
            </a:r>
            <a:r>
              <a:rPr lang="en-US" altLang="ja-JP" b="0" i="0" dirty="0" err="1">
                <a:solidFill>
                  <a:srgbClr val="333333"/>
                </a:solidFill>
                <a:effectLst/>
                <a:latin typeface="メイリオ" panose="020B0604030504040204" pitchFamily="50" charset="-128"/>
                <a:ea typeface="メイリオ" panose="020B0604030504040204" pitchFamily="50" charset="-128"/>
              </a:rPr>
              <a:t>in</a:t>
            </a:r>
            <a:r>
              <a:rPr lang="en-US" altLang="ja-JP" b="1" i="0" dirty="0" err="1">
                <a:solidFill>
                  <a:srgbClr val="C00000"/>
                </a:solidFill>
                <a:effectLst/>
                <a:latin typeface="メイリオ" panose="020B0604030504040204" pitchFamily="50" charset="-128"/>
                <a:ea typeface="メイリオ" panose="020B0604030504040204" pitchFamily="50" charset="-128"/>
              </a:rPr>
              <a:t>B</a:t>
            </a:r>
            <a:r>
              <a:rPr lang="en-US" altLang="ja-JP" b="0" i="0" dirty="0" err="1">
                <a:solidFill>
                  <a:srgbClr val="333333"/>
                </a:solidFill>
                <a:effectLst/>
                <a:latin typeface="メイリオ" panose="020B0604030504040204" pitchFamily="50" charset="-128"/>
                <a:ea typeface="メイリオ" panose="020B0604030504040204" pitchFamily="50" charset="-128"/>
              </a:rPr>
              <a:t>i</a:t>
            </a:r>
            <a:r>
              <a:rPr lang="ja-JP" altLang="en-US" b="0" i="0" dirty="0">
                <a:solidFill>
                  <a:srgbClr val="333333"/>
                </a:solidFill>
                <a:effectLst/>
                <a:latin typeface="メイリオ" panose="020B0604030504040204" pitchFamily="50" charset="-128"/>
                <a:ea typeface="メイリオ" panose="020B0604030504040204" pitchFamily="50" charset="-128"/>
              </a:rPr>
              <a:t>（人民弊）</a:t>
            </a:r>
            <a:endParaRPr lang="ja-JP" altLang="en-US" dirty="0"/>
          </a:p>
        </p:txBody>
      </p:sp>
      <p:sp>
        <p:nvSpPr>
          <p:cNvPr id="6" name="テキスト ボックス 5">
            <a:extLst>
              <a:ext uri="{FF2B5EF4-FFF2-40B4-BE49-F238E27FC236}">
                <a16:creationId xmlns:a16="http://schemas.microsoft.com/office/drawing/2014/main" id="{77693B15-5C08-0AF3-DD31-C51F1DCFD40E}"/>
              </a:ext>
            </a:extLst>
          </p:cNvPr>
          <p:cNvSpPr txBox="1"/>
          <p:nvPr/>
        </p:nvSpPr>
        <p:spPr>
          <a:xfrm>
            <a:off x="2035277" y="1103360"/>
            <a:ext cx="6096000" cy="646331"/>
          </a:xfrm>
          <a:prstGeom prst="rect">
            <a:avLst/>
          </a:prstGeom>
          <a:noFill/>
        </p:spPr>
        <p:txBody>
          <a:bodyPr wrap="square">
            <a:spAutoFit/>
          </a:bodyPr>
          <a:lstStyle/>
          <a:p>
            <a:r>
              <a:rPr lang="ja-JP" altLang="en-US" b="0" i="0" dirty="0">
                <a:solidFill>
                  <a:srgbClr val="222222"/>
                </a:solidFill>
                <a:effectLst/>
                <a:latin typeface="Helvetica Neue"/>
              </a:rPr>
              <a:t>レアル、ルーブル、ルピー、人民元、ランド（シンガポール・ドル、</a:t>
            </a:r>
            <a:r>
              <a:rPr lang="en-US" altLang="ja-JP" b="0" i="0" dirty="0">
                <a:solidFill>
                  <a:srgbClr val="222222"/>
                </a:solidFill>
                <a:effectLst/>
                <a:latin typeface="Helvetica Neue"/>
              </a:rPr>
              <a:t>UAE</a:t>
            </a:r>
            <a:r>
              <a:rPr lang="ja-JP" altLang="en-US" b="0" i="0" dirty="0">
                <a:solidFill>
                  <a:srgbClr val="222222"/>
                </a:solidFill>
                <a:effectLst/>
                <a:latin typeface="Helvetica Neue"/>
              </a:rPr>
              <a:t>ディルハム）</a:t>
            </a:r>
            <a:r>
              <a:rPr lang="en-US" altLang="ja-JP" b="0" i="0" dirty="0">
                <a:solidFill>
                  <a:srgbClr val="222222"/>
                </a:solidFill>
                <a:effectLst/>
                <a:latin typeface="Helvetica Neue"/>
              </a:rPr>
              <a:t> </a:t>
            </a:r>
            <a:endParaRPr lang="ja-JP" altLang="en-US" dirty="0"/>
          </a:p>
        </p:txBody>
      </p:sp>
      <p:sp>
        <p:nvSpPr>
          <p:cNvPr id="7" name="テキスト ボックス 6">
            <a:extLst>
              <a:ext uri="{FF2B5EF4-FFF2-40B4-BE49-F238E27FC236}">
                <a16:creationId xmlns:a16="http://schemas.microsoft.com/office/drawing/2014/main" id="{B9FB31DA-7E31-AF3F-38F3-359FC09A5DD9}"/>
              </a:ext>
            </a:extLst>
          </p:cNvPr>
          <p:cNvSpPr txBox="1"/>
          <p:nvPr/>
        </p:nvSpPr>
        <p:spPr>
          <a:xfrm>
            <a:off x="2035277" y="3925218"/>
            <a:ext cx="6096000" cy="369332"/>
          </a:xfrm>
          <a:prstGeom prst="rect">
            <a:avLst/>
          </a:prstGeom>
          <a:noFill/>
        </p:spPr>
        <p:txBody>
          <a:bodyPr wrap="square">
            <a:spAutoFit/>
          </a:bodyPr>
          <a:lstStyle/>
          <a:p>
            <a:r>
              <a:rPr lang="en-US" altLang="ja-JP" dirty="0"/>
              <a:t>Global South</a:t>
            </a:r>
            <a:endParaRPr lang="ja-JP" altLang="en-US" dirty="0"/>
          </a:p>
        </p:txBody>
      </p:sp>
      <p:pic>
        <p:nvPicPr>
          <p:cNvPr id="1026" name="Picture 2">
            <a:extLst>
              <a:ext uri="{FF2B5EF4-FFF2-40B4-BE49-F238E27FC236}">
                <a16:creationId xmlns:a16="http://schemas.microsoft.com/office/drawing/2014/main" id="{0D028381-1C83-3904-F5E7-7217D833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939" y="3215070"/>
            <a:ext cx="5151344" cy="243751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E6DE9A3-1229-3A67-A744-61F366F14F70}"/>
              </a:ext>
            </a:extLst>
          </p:cNvPr>
          <p:cNvSpPr txBox="1"/>
          <p:nvPr/>
        </p:nvSpPr>
        <p:spPr>
          <a:xfrm>
            <a:off x="967405" y="6146278"/>
            <a:ext cx="8757508" cy="261610"/>
          </a:xfrm>
          <a:prstGeom prst="rect">
            <a:avLst/>
          </a:prstGeom>
          <a:noFill/>
        </p:spPr>
        <p:txBody>
          <a:bodyPr wrap="square">
            <a:spAutoFit/>
          </a:bodyPr>
          <a:lstStyle/>
          <a:p>
            <a:r>
              <a:rPr lang="en-US" altLang="ja-JP" sz="1100" b="0" i="0" dirty="0">
                <a:effectLst/>
                <a:latin typeface="Amasis MT Pro Medium" panose="02040604050005020304" pitchFamily="18" charset="0"/>
              </a:rPr>
              <a:t>Photo Credit: The Cradle</a:t>
            </a:r>
            <a:r>
              <a:rPr lang="ja-JP" altLang="en-US" sz="1100" b="0" i="0" dirty="0">
                <a:effectLst/>
                <a:latin typeface="Amasis MT Pro Medium" panose="02040604050005020304" pitchFamily="18" charset="0"/>
              </a:rPr>
              <a:t>（</a:t>
            </a:r>
            <a:r>
              <a:rPr lang="en-US" altLang="ja-JP" sz="1100" b="0" i="0" dirty="0">
                <a:effectLst/>
                <a:latin typeface="Amasis MT Pro Medium" panose="02040604050005020304" pitchFamily="18" charset="0"/>
                <a:hlinkClick r:id="rId3"/>
              </a:rPr>
              <a:t>https://thecradle.co/article-view/20532/global-south-gold-backed-currencies-to-replace-the-us-dollar</a:t>
            </a:r>
            <a:r>
              <a:rPr lang="ja-JP" altLang="en-US" sz="1100" b="0" i="0" dirty="0">
                <a:effectLst/>
                <a:latin typeface="Amasis MT Pro Medium" panose="02040604050005020304" pitchFamily="18" charset="0"/>
              </a:rPr>
              <a:t>）</a:t>
            </a:r>
            <a:endParaRPr lang="en-US" altLang="ja-JP" sz="1100" b="0" i="0" dirty="0">
              <a:effectLst/>
              <a:latin typeface="Amasis MT Pro Medium" panose="02040604050005020304" pitchFamily="18" charset="0"/>
            </a:endParaRPr>
          </a:p>
        </p:txBody>
      </p:sp>
      <p:sp>
        <p:nvSpPr>
          <p:cNvPr id="10" name="テキスト ボックス 9">
            <a:extLst>
              <a:ext uri="{FF2B5EF4-FFF2-40B4-BE49-F238E27FC236}">
                <a16:creationId xmlns:a16="http://schemas.microsoft.com/office/drawing/2014/main" id="{B8EAD643-AA44-8CD9-4992-7571630B80F4}"/>
              </a:ext>
            </a:extLst>
          </p:cNvPr>
          <p:cNvSpPr txBox="1"/>
          <p:nvPr/>
        </p:nvSpPr>
        <p:spPr>
          <a:xfrm>
            <a:off x="2035277" y="508945"/>
            <a:ext cx="6096000" cy="369332"/>
          </a:xfrm>
          <a:prstGeom prst="rect">
            <a:avLst/>
          </a:prstGeom>
          <a:noFill/>
        </p:spPr>
        <p:txBody>
          <a:bodyPr wrap="square">
            <a:spAutoFit/>
          </a:bodyPr>
          <a:lstStyle/>
          <a:p>
            <a:r>
              <a:rPr lang="en-US" altLang="ja-JP" dirty="0"/>
              <a:t>R5 BRICS</a:t>
            </a:r>
            <a:r>
              <a:rPr lang="ja-JP" altLang="en-US" dirty="0"/>
              <a:t>＋通貨（金・銀担保通貨）</a:t>
            </a:r>
          </a:p>
        </p:txBody>
      </p:sp>
    </p:spTree>
    <p:extLst>
      <p:ext uri="{BB962C8B-B14F-4D97-AF65-F5344CB8AC3E}">
        <p14:creationId xmlns:p14="http://schemas.microsoft.com/office/powerpoint/2010/main" val="3088884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20:中国の新しいステルス爆撃機は7,500マイルの範囲を持つことができます-19FortyFive">
            <a:extLst>
              <a:ext uri="{FF2B5EF4-FFF2-40B4-BE49-F238E27FC236}">
                <a16:creationId xmlns:a16="http://schemas.microsoft.com/office/drawing/2014/main" id="{3450B0E1-46D1-5945-B8B9-F55CFA3C0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015CCD1-2639-E4D7-A8AA-A9D58A171850}"/>
              </a:ext>
            </a:extLst>
          </p:cNvPr>
          <p:cNvSpPr txBox="1"/>
          <p:nvPr/>
        </p:nvSpPr>
        <p:spPr>
          <a:xfrm>
            <a:off x="875070" y="6488668"/>
            <a:ext cx="10618839" cy="369332"/>
          </a:xfrm>
          <a:prstGeom prst="rect">
            <a:avLst/>
          </a:prstGeom>
          <a:noFill/>
        </p:spPr>
        <p:txBody>
          <a:bodyPr wrap="square">
            <a:spAutoFit/>
          </a:bodyPr>
          <a:lstStyle/>
          <a:p>
            <a:r>
              <a:rPr lang="en-US" altLang="ja-JP" dirty="0">
                <a:solidFill>
                  <a:srgbClr val="C00000"/>
                </a:solidFill>
                <a:latin typeface="Amasis MT Pro Black" panose="02040A04050005020304" pitchFamily="18" charset="0"/>
              </a:rPr>
              <a:t>https://www.sandboxx.us/blog/h-20-what-we-know-about-chinas-stealth-bomber/</a:t>
            </a:r>
            <a:endParaRPr lang="ja-JP" altLang="en-US"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3983925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B21 Raider</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621936B-4185-4240-9BAE-4AA2C58C0ECE}"/>
              </a:ext>
            </a:extLst>
          </p:cNvPr>
          <p:cNvSpPr txBox="1"/>
          <p:nvPr/>
        </p:nvSpPr>
        <p:spPr>
          <a:xfrm>
            <a:off x="1995055" y="6605626"/>
            <a:ext cx="8211127"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出所：</a:t>
            </a:r>
            <a:r>
              <a:rPr lang="en-US" altLang="ja-JP" sz="1100" b="0" i="1" dirty="0">
                <a:solidFill>
                  <a:srgbClr val="333333"/>
                </a:solidFill>
                <a:effectLst/>
                <a:latin typeface="Verdana" panose="020B0604030504040204" pitchFamily="34" charset="0"/>
              </a:rPr>
              <a:t>Northrop Grumman B-21 Raider</a:t>
            </a:r>
            <a:endParaRPr lang="ja-JP" altLang="en-US" sz="1100" dirty="0">
              <a:latin typeface="BIZ UDPゴシック" panose="020B0400000000000000" pitchFamily="50" charset="-128"/>
              <a:ea typeface="BIZ UDPゴシック" panose="020B0400000000000000" pitchFamily="50" charset="-128"/>
            </a:endParaRPr>
          </a:p>
        </p:txBody>
      </p:sp>
      <p:pic>
        <p:nvPicPr>
          <p:cNvPr id="14338" name="Picture 2">
            <a:extLst>
              <a:ext uri="{FF2B5EF4-FFF2-40B4-BE49-F238E27FC236}">
                <a16:creationId xmlns:a16="http://schemas.microsoft.com/office/drawing/2014/main" id="{9655BAD2-9DD2-42F3-AEAA-02B815525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557" y="979050"/>
            <a:ext cx="10366664" cy="518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971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79E9A77-92D0-F22C-7FF5-751952CAD39D}"/>
              </a:ext>
            </a:extLst>
          </p:cNvPr>
          <p:cNvPicPr>
            <a:picLocks noChangeAspect="1"/>
          </p:cNvPicPr>
          <p:nvPr/>
        </p:nvPicPr>
        <p:blipFill>
          <a:blip r:embed="rId3"/>
          <a:stretch>
            <a:fillRect/>
          </a:stretch>
        </p:blipFill>
        <p:spPr>
          <a:xfrm>
            <a:off x="73882" y="873546"/>
            <a:ext cx="7981950" cy="5305425"/>
          </a:xfrm>
          <a:prstGeom prst="rect">
            <a:avLst/>
          </a:prstGeom>
        </p:spPr>
      </p:pic>
      <p:sp>
        <p:nvSpPr>
          <p:cNvPr id="6" name="テキスト ボックス 5">
            <a:extLst>
              <a:ext uri="{FF2B5EF4-FFF2-40B4-BE49-F238E27FC236}">
                <a16:creationId xmlns:a16="http://schemas.microsoft.com/office/drawing/2014/main" id="{C87C22FD-D639-30F3-6701-C0FA1B655BA8}"/>
              </a:ext>
            </a:extLst>
          </p:cNvPr>
          <p:cNvSpPr txBox="1"/>
          <p:nvPr/>
        </p:nvSpPr>
        <p:spPr>
          <a:xfrm>
            <a:off x="444775" y="6258484"/>
            <a:ext cx="11482181" cy="523220"/>
          </a:xfrm>
          <a:prstGeom prst="rect">
            <a:avLst/>
          </a:prstGeom>
          <a:noFill/>
        </p:spPr>
        <p:txBody>
          <a:bodyPr wrap="square">
            <a:spAutoFit/>
          </a:bodyPr>
          <a:lstStyle/>
          <a:p>
            <a:pPr algn="l"/>
            <a:r>
              <a:rPr lang="ja-JP" altLang="en-US" sz="1400" b="0" i="0" dirty="0">
                <a:effectLst/>
                <a:latin typeface="BIZ UDP明朝 Medium" panose="02020500000000000000" pitchFamily="18" charset="-128"/>
                <a:ea typeface="BIZ UDP明朝 Medium" panose="02020500000000000000" pitchFamily="18" charset="-128"/>
              </a:rPr>
              <a:t>ロシア</a:t>
            </a:r>
            <a:r>
              <a:rPr lang="ja-JP" altLang="en-US" sz="1400" b="0" i="0" u="none" strike="noStrike" dirty="0">
                <a:effectLst/>
                <a:latin typeface="BIZ UDP明朝 Medium" panose="02020500000000000000" pitchFamily="18" charset="-128"/>
                <a:ea typeface="BIZ UDP明朝 Medium" panose="02020500000000000000" pitchFamily="18" charset="-128"/>
              </a:rPr>
              <a:t>は</a:t>
            </a:r>
            <a:r>
              <a:rPr lang="ja-JP" altLang="en-US" sz="1400" b="0" i="0" dirty="0">
                <a:effectLst/>
                <a:latin typeface="BIZ UDP明朝 Medium" panose="02020500000000000000" pitchFamily="18" charset="-128"/>
                <a:ea typeface="BIZ UDP明朝 Medium" panose="02020500000000000000" pitchFamily="18" charset="-128"/>
              </a:rPr>
              <a:t>ウクライナに対して </a:t>
            </a:r>
            <a:r>
              <a:rPr lang="en-US" altLang="ja-JP" sz="1400" b="0" i="0" dirty="0">
                <a:effectLst/>
                <a:latin typeface="BIZ UDP明朝 Medium" panose="02020500000000000000" pitchFamily="18" charset="-128"/>
                <a:ea typeface="BIZ UDP明朝 Medium" panose="02020500000000000000" pitchFamily="18" charset="-128"/>
              </a:rPr>
              <a:t>16,000 </a:t>
            </a:r>
            <a:r>
              <a:rPr lang="ja-JP" altLang="en-US" sz="1400" b="0" i="0" dirty="0">
                <a:effectLst/>
                <a:latin typeface="BIZ UDP明朝 Medium" panose="02020500000000000000" pitchFamily="18" charset="-128"/>
                <a:ea typeface="BIZ UDP明朝 Medium" panose="02020500000000000000" pitchFamily="18" charset="-128"/>
              </a:rPr>
              <a:t>回以上のミサイルと砲撃を実施。</a:t>
            </a:r>
            <a:endParaRPr lang="en-US" altLang="ja-JP" sz="1400" b="0" i="0" dirty="0">
              <a:effectLst/>
              <a:latin typeface="BIZ UDP明朝 Medium" panose="02020500000000000000" pitchFamily="18" charset="-128"/>
              <a:ea typeface="BIZ UDP明朝 Medium" panose="02020500000000000000" pitchFamily="18" charset="-128"/>
            </a:endParaRPr>
          </a:p>
          <a:p>
            <a:pPr algn="l"/>
            <a:r>
              <a:rPr lang="ja-JP" altLang="en-US" sz="1400" b="0" i="0" u="none" strike="noStrike" dirty="0">
                <a:effectLst/>
                <a:latin typeface="BIZ UDP明朝 Medium" panose="02020500000000000000" pitchFamily="18" charset="-128"/>
                <a:ea typeface="BIZ UDP明朝 Medium" panose="02020500000000000000" pitchFamily="18" charset="-128"/>
              </a:rPr>
              <a:t>ウクライナ国防省の計算に</a:t>
            </a:r>
            <a:r>
              <a:rPr lang="ja-JP" altLang="en-US" sz="1400" b="0" i="0" dirty="0">
                <a:effectLst/>
                <a:latin typeface="BIZ UDP明朝 Medium" panose="02020500000000000000" pitchFamily="18" charset="-128"/>
                <a:ea typeface="BIZ UDP明朝 Medium" panose="02020500000000000000" pitchFamily="18" charset="-128"/>
              </a:rPr>
              <a:t>よると、</a:t>
            </a:r>
            <a:r>
              <a:rPr lang="en-US" altLang="ja-JP" sz="1400" b="0" i="0" dirty="0">
                <a:effectLst/>
                <a:latin typeface="BIZ UDP明朝 Medium" panose="02020500000000000000" pitchFamily="18" charset="-128"/>
                <a:ea typeface="BIZ UDP明朝 Medium" panose="02020500000000000000" pitchFamily="18" charset="-128"/>
              </a:rPr>
              <a:t>2022</a:t>
            </a:r>
            <a:r>
              <a:rPr lang="ja-JP" altLang="en-US" sz="1400" b="0" i="0" dirty="0">
                <a:effectLst/>
                <a:latin typeface="BIZ UDP明朝 Medium" panose="02020500000000000000" pitchFamily="18" charset="-128"/>
                <a:ea typeface="BIZ UDP明朝 Medium" panose="02020500000000000000" pitchFamily="18" charset="-128"/>
              </a:rPr>
              <a:t>年</a:t>
            </a:r>
            <a:r>
              <a:rPr lang="en-US" altLang="ja-JP" sz="1400" b="0" i="0" dirty="0">
                <a:effectLst/>
                <a:latin typeface="BIZ UDP明朝 Medium" panose="02020500000000000000" pitchFamily="18" charset="-128"/>
                <a:ea typeface="BIZ UDP明朝 Medium" panose="02020500000000000000" pitchFamily="18" charset="-128"/>
              </a:rPr>
              <a:t>2</a:t>
            </a:r>
            <a:r>
              <a:rPr lang="ja-JP" altLang="en-US" sz="1400" b="0" i="0" dirty="0">
                <a:effectLst/>
                <a:latin typeface="BIZ UDP明朝 Medium" panose="02020500000000000000" pitchFamily="18" charset="-128"/>
                <a:ea typeface="BIZ UDP明朝 Medium" panose="02020500000000000000" pitchFamily="18" charset="-128"/>
              </a:rPr>
              <a:t>月</a:t>
            </a:r>
            <a:r>
              <a:rPr lang="en-US" altLang="ja-JP" sz="1400" b="0" i="0" dirty="0">
                <a:effectLst/>
                <a:latin typeface="BIZ UDP明朝 Medium" panose="02020500000000000000" pitchFamily="18" charset="-128"/>
                <a:ea typeface="BIZ UDP明朝 Medium" panose="02020500000000000000" pitchFamily="18" charset="-128"/>
              </a:rPr>
              <a:t>23</a:t>
            </a:r>
            <a:r>
              <a:rPr lang="ja-JP" altLang="en-US" sz="1400" b="0" i="0" dirty="0">
                <a:effectLst/>
                <a:latin typeface="BIZ UDP明朝 Medium" panose="02020500000000000000" pitchFamily="18" charset="-128"/>
                <a:ea typeface="BIZ UDP明朝 Medium" panose="02020500000000000000" pitchFamily="18" charset="-128"/>
              </a:rPr>
              <a:t>日から</a:t>
            </a:r>
            <a:r>
              <a:rPr lang="en-US" altLang="ja-JP" sz="1400" b="0" i="0" dirty="0">
                <a:effectLst/>
                <a:latin typeface="BIZ UDP明朝 Medium" panose="02020500000000000000" pitchFamily="18" charset="-128"/>
                <a:ea typeface="BIZ UDP明朝 Medium" panose="02020500000000000000" pitchFamily="18" charset="-128"/>
              </a:rPr>
              <a:t>2023</a:t>
            </a:r>
            <a:r>
              <a:rPr lang="ja-JP" altLang="en-US" sz="1400" b="0" i="0" dirty="0">
                <a:effectLst/>
                <a:latin typeface="BIZ UDP明朝 Medium" panose="02020500000000000000" pitchFamily="18" charset="-128"/>
                <a:ea typeface="BIZ UDP明朝 Medium" panose="02020500000000000000" pitchFamily="18" charset="-128"/>
              </a:rPr>
              <a:t>年</a:t>
            </a:r>
            <a:r>
              <a:rPr lang="en-US" altLang="ja-JP" sz="1400" b="0" i="0" dirty="0">
                <a:effectLst/>
                <a:latin typeface="BIZ UDP明朝 Medium" panose="02020500000000000000" pitchFamily="18" charset="-128"/>
                <a:ea typeface="BIZ UDP明朝 Medium" panose="02020500000000000000" pitchFamily="18" charset="-128"/>
              </a:rPr>
              <a:t>1</a:t>
            </a:r>
            <a:r>
              <a:rPr lang="ja-JP" altLang="en-US" sz="1400" b="0" i="0" dirty="0">
                <a:effectLst/>
                <a:latin typeface="BIZ UDP明朝 Medium" panose="02020500000000000000" pitchFamily="18" charset="-128"/>
                <a:ea typeface="BIZ UDP明朝 Medium" panose="02020500000000000000" pitchFamily="18" charset="-128"/>
              </a:rPr>
              <a:t>月</a:t>
            </a:r>
            <a:r>
              <a:rPr lang="en-US" altLang="ja-JP" sz="1400" b="0" i="0" dirty="0">
                <a:effectLst/>
                <a:latin typeface="BIZ UDP明朝 Medium" panose="02020500000000000000" pitchFamily="18" charset="-128"/>
                <a:ea typeface="BIZ UDP明朝 Medium" panose="02020500000000000000" pitchFamily="18" charset="-128"/>
              </a:rPr>
              <a:t>3</a:t>
            </a:r>
            <a:r>
              <a:rPr lang="ja-JP" altLang="en-US" sz="1400" b="0" i="0" dirty="0">
                <a:effectLst/>
                <a:latin typeface="BIZ UDP明朝 Medium" panose="02020500000000000000" pitchFamily="18" charset="-128"/>
                <a:ea typeface="BIZ UDP明朝 Medium" panose="02020500000000000000" pitchFamily="18" charset="-128"/>
              </a:rPr>
              <a:t>日までに、ロシア軍は約</a:t>
            </a:r>
            <a:r>
              <a:rPr lang="en-US" altLang="ja-JP" sz="1400" b="0" i="0" dirty="0">
                <a:effectLst/>
                <a:latin typeface="BIZ UDP明朝 Medium" panose="02020500000000000000" pitchFamily="18" charset="-128"/>
                <a:ea typeface="BIZ UDP明朝 Medium" panose="02020500000000000000" pitchFamily="18" charset="-128"/>
              </a:rPr>
              <a:t>4000</a:t>
            </a:r>
            <a:r>
              <a:rPr lang="ja-JP" altLang="en-US" sz="1400" b="0" i="0" dirty="0">
                <a:effectLst/>
                <a:latin typeface="BIZ UDP明朝 Medium" panose="02020500000000000000" pitchFamily="18" charset="-128"/>
                <a:ea typeface="BIZ UDP明朝 Medium" panose="02020500000000000000" pitchFamily="18" charset="-128"/>
              </a:rPr>
              <a:t>～５０００発のミサイルを発射。</a:t>
            </a:r>
          </a:p>
        </p:txBody>
      </p:sp>
      <p:pic>
        <p:nvPicPr>
          <p:cNvPr id="1026" name="Picture 2" descr="画像">
            <a:extLst>
              <a:ext uri="{FF2B5EF4-FFF2-40B4-BE49-F238E27FC236}">
                <a16:creationId xmlns:a16="http://schemas.microsoft.com/office/drawing/2014/main" id="{24A4D412-F8E5-CD2D-C031-C5C1C74E0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5960" y="643916"/>
            <a:ext cx="3760388" cy="5764683"/>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4796678-4D21-B4C3-C4B5-29BD7959F1AF}"/>
              </a:ext>
            </a:extLst>
          </p:cNvPr>
          <p:cNvSpPr txBox="1"/>
          <p:nvPr/>
        </p:nvSpPr>
        <p:spPr>
          <a:xfrm rot="19787455">
            <a:off x="8025562" y="2403884"/>
            <a:ext cx="4395581" cy="230832"/>
          </a:xfrm>
          <a:prstGeom prst="rect">
            <a:avLst/>
          </a:prstGeom>
          <a:noFill/>
        </p:spPr>
        <p:txBody>
          <a:bodyPr wrap="square">
            <a:spAutoFit/>
          </a:bodyPr>
          <a:lstStyle/>
          <a:p>
            <a:r>
              <a:rPr lang="en-US" altLang="ja-JP" sz="900" dirty="0">
                <a:solidFill>
                  <a:schemeClr val="bg1"/>
                </a:solidFill>
                <a:latin typeface="BIZ UDP明朝 Medium" panose="02020500000000000000" pitchFamily="18" charset="-128"/>
                <a:ea typeface="BIZ UDP明朝 Medium" panose="02020500000000000000" pitchFamily="18" charset="-128"/>
              </a:rPr>
              <a:t>https://twitter.com/oleksiireznikov/status/1611449870040109058</a:t>
            </a:r>
            <a:endParaRPr lang="ja-JP" altLang="en-US" sz="900" dirty="0">
              <a:solidFill>
                <a:schemeClr val="bg1"/>
              </a:solidFill>
              <a:latin typeface="BIZ UDP明朝 Medium" panose="02020500000000000000" pitchFamily="18" charset="-128"/>
              <a:ea typeface="BIZ UDP明朝 Medium" panose="02020500000000000000" pitchFamily="18" charset="-128"/>
            </a:endParaRPr>
          </a:p>
        </p:txBody>
      </p:sp>
      <p:sp>
        <p:nvSpPr>
          <p:cNvPr id="10" name="テキスト ボックス 9">
            <a:extLst>
              <a:ext uri="{FF2B5EF4-FFF2-40B4-BE49-F238E27FC236}">
                <a16:creationId xmlns:a16="http://schemas.microsoft.com/office/drawing/2014/main" id="{3B994379-4CFA-F574-9326-000C5BA4B63C}"/>
              </a:ext>
            </a:extLst>
          </p:cNvPr>
          <p:cNvSpPr txBox="1"/>
          <p:nvPr/>
        </p:nvSpPr>
        <p:spPr>
          <a:xfrm>
            <a:off x="285750" y="5799788"/>
            <a:ext cx="4196798" cy="307777"/>
          </a:xfrm>
          <a:prstGeom prst="rect">
            <a:avLst/>
          </a:prstGeom>
          <a:noFill/>
        </p:spPr>
        <p:txBody>
          <a:bodyPr wrap="square">
            <a:spAutoFit/>
          </a:bodyPr>
          <a:lstStyle/>
          <a:p>
            <a:r>
              <a:rPr lang="en-US" altLang="ja-JP" sz="1400" dirty="0">
                <a:solidFill>
                  <a:schemeClr val="bg1"/>
                </a:solidFill>
                <a:latin typeface="Amasis MT Pro Black" panose="02040A04050005020304" pitchFamily="18" charset="0"/>
              </a:rPr>
              <a:t>https://theins.ru/politika/258264</a:t>
            </a:r>
            <a:endParaRPr lang="ja-JP" altLang="en-US" sz="1400" dirty="0">
              <a:solidFill>
                <a:schemeClr val="bg1"/>
              </a:solidFill>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FD7F90F6-4582-BE6C-773B-98143E4B1D0D}"/>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極超音速ミサイルなど大量のミサイル攻撃</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348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ja-JP" altLang="en-US" sz="41200" b="1" dirty="0">
                <a:solidFill>
                  <a:schemeClr val="tx2">
                    <a:lumMod val="40000"/>
                    <a:lumOff val="60000"/>
                  </a:schemeClr>
                </a:solidFill>
                <a:latin typeface="Meiryo UI" panose="020B0604030504040204" pitchFamily="50" charset="-128"/>
                <a:ea typeface="Meiryo UI" panose="020B0604030504040204" pitchFamily="50" charset="-128"/>
              </a:rPr>
              <a:t>２</a:t>
            </a:r>
            <a:endParaRPr kumimoji="1" lang="ja-JP" altLang="en-US" sz="41200" b="1" dirty="0">
              <a:solidFill>
                <a:schemeClr val="tx2">
                  <a:lumMod val="40000"/>
                  <a:lumOff val="60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24991"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無人機</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826960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無人機</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2050" name="Picture 2" descr="画像">
            <a:extLst>
              <a:ext uri="{FF2B5EF4-FFF2-40B4-BE49-F238E27FC236}">
                <a16:creationId xmlns:a16="http://schemas.microsoft.com/office/drawing/2014/main" id="{EE39E552-49FB-6203-9B36-ED728F7D4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00" y="1714489"/>
            <a:ext cx="6068519" cy="455138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4EFFF55-4D8A-22BC-0A39-FCB99A48DE0C}"/>
              </a:ext>
            </a:extLst>
          </p:cNvPr>
          <p:cNvSpPr txBox="1"/>
          <p:nvPr/>
        </p:nvSpPr>
        <p:spPr>
          <a:xfrm>
            <a:off x="10758" y="783619"/>
            <a:ext cx="6919020" cy="830997"/>
          </a:xfrm>
          <a:prstGeom prst="rect">
            <a:avLst/>
          </a:prstGeom>
          <a:noFill/>
        </p:spPr>
        <p:txBody>
          <a:bodyPr wrap="square">
            <a:spAutoFit/>
          </a:bodyPr>
          <a:lstStyle/>
          <a:p>
            <a:pPr algn="ctr"/>
            <a:r>
              <a:rPr lang="ja-JP" altLang="en-US" sz="2400" b="0" i="0" dirty="0">
                <a:solidFill>
                  <a:srgbClr val="0F1419"/>
                </a:solidFill>
                <a:effectLst/>
                <a:latin typeface="BIZ UDPゴシック" panose="020B0400000000000000" pitchFamily="50" charset="-128"/>
                <a:ea typeface="BIZ UDPゴシック" panose="020B0400000000000000" pitchFamily="50" charset="-128"/>
              </a:rPr>
              <a:t>ウクライナの第 </a:t>
            </a:r>
            <a:r>
              <a:rPr lang="en-US" altLang="ja-JP" sz="2400" b="0" i="0" dirty="0">
                <a:solidFill>
                  <a:srgbClr val="0F1419"/>
                </a:solidFill>
                <a:effectLst/>
                <a:latin typeface="BIZ UDPゴシック" panose="020B0400000000000000" pitchFamily="50" charset="-128"/>
                <a:ea typeface="BIZ UDPゴシック" panose="020B0400000000000000" pitchFamily="50" charset="-128"/>
              </a:rPr>
              <a:t>72 </a:t>
            </a:r>
            <a:r>
              <a:rPr lang="ja-JP" altLang="en-US" sz="2400" b="0" i="0" dirty="0">
                <a:solidFill>
                  <a:srgbClr val="0F1419"/>
                </a:solidFill>
                <a:effectLst/>
                <a:latin typeface="BIZ UDPゴシック" panose="020B0400000000000000" pitchFamily="50" charset="-128"/>
                <a:ea typeface="BIZ UDPゴシック" panose="020B0400000000000000" pitchFamily="50" charset="-128"/>
              </a:rPr>
              <a:t>機械化旅団に配備されている</a:t>
            </a:r>
            <a:r>
              <a:rPr lang="en-US" altLang="ja-JP" sz="2400" b="0" i="0" dirty="0">
                <a:solidFill>
                  <a:srgbClr val="0F1419"/>
                </a:solidFill>
                <a:effectLst/>
                <a:latin typeface="BIZ UDPゴシック" panose="020B0400000000000000" pitchFamily="50" charset="-128"/>
                <a:ea typeface="BIZ UDPゴシック" panose="020B0400000000000000" pitchFamily="50" charset="-128"/>
              </a:rPr>
              <a:t>UAV</a:t>
            </a:r>
            <a:r>
              <a:rPr lang="ja-JP" altLang="en-US" sz="2400" b="0" i="0" dirty="0">
                <a:solidFill>
                  <a:srgbClr val="0F1419"/>
                </a:solidFill>
                <a:effectLst/>
                <a:latin typeface="BIZ UDPゴシック" panose="020B0400000000000000" pitchFamily="50" charset="-128"/>
                <a:ea typeface="BIZ UDPゴシック" panose="020B0400000000000000" pitchFamily="50" charset="-128"/>
              </a:rPr>
              <a:t>徘徊弾薬。</a:t>
            </a:r>
            <a:endParaRPr lang="en-US" altLang="ja-JP" sz="2400" b="0" i="0" dirty="0">
              <a:solidFill>
                <a:srgbClr val="0F1419"/>
              </a:solidFill>
              <a:effectLst/>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1736A310-8300-5DA4-4628-49E71C84C6E7}"/>
              </a:ext>
            </a:extLst>
          </p:cNvPr>
          <p:cNvSpPr txBox="1"/>
          <p:nvPr/>
        </p:nvSpPr>
        <p:spPr>
          <a:xfrm>
            <a:off x="0" y="5896546"/>
            <a:ext cx="5075846" cy="369332"/>
          </a:xfrm>
          <a:prstGeom prst="rect">
            <a:avLst/>
          </a:prstGeom>
          <a:noFill/>
        </p:spPr>
        <p:txBody>
          <a:bodyPr wrap="square">
            <a:spAutoFit/>
          </a:bodyPr>
          <a:lstStyle/>
          <a:p>
            <a:pPr algn="ctr"/>
            <a:r>
              <a:rPr lang="en-US" altLang="ja-JP" sz="1800" b="0" i="0" dirty="0">
                <a:solidFill>
                  <a:schemeClr val="bg1"/>
                </a:solidFill>
                <a:effectLst/>
                <a:latin typeface="BIZ UDPゴシック" panose="020B0400000000000000" pitchFamily="50" charset="-128"/>
                <a:ea typeface="BIZ UDPゴシック" panose="020B0400000000000000" pitchFamily="50" charset="-128"/>
              </a:rPr>
              <a:t>1kg RKG-3 </a:t>
            </a:r>
            <a:r>
              <a:rPr lang="ja-JP" altLang="en-US" sz="1800" b="0" i="0" dirty="0">
                <a:solidFill>
                  <a:schemeClr val="bg1"/>
                </a:solidFill>
                <a:effectLst/>
                <a:latin typeface="BIZ UDPゴシック" panose="020B0400000000000000" pitchFamily="50" charset="-128"/>
                <a:ea typeface="BIZ UDPゴシック" panose="020B0400000000000000" pitchFamily="50" charset="-128"/>
              </a:rPr>
              <a:t>型の対戦車榴弾弾を装備</a:t>
            </a:r>
            <a:endParaRPr lang="ja-JP" altLang="en-US" sz="180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E191F9B-F888-6AD6-D6F8-6209275D18B2}"/>
              </a:ext>
            </a:extLst>
          </p:cNvPr>
          <p:cNvSpPr txBox="1"/>
          <p:nvPr/>
        </p:nvSpPr>
        <p:spPr>
          <a:xfrm>
            <a:off x="2369370" y="6503170"/>
            <a:ext cx="6094206" cy="369332"/>
          </a:xfrm>
          <a:prstGeom prst="rect">
            <a:avLst/>
          </a:prstGeom>
          <a:noFill/>
        </p:spPr>
        <p:txBody>
          <a:bodyPr wrap="square">
            <a:spAutoFit/>
          </a:bodyPr>
          <a:lstStyle/>
          <a:p>
            <a:pPr algn="ctr"/>
            <a:r>
              <a:rPr lang="en-US" altLang="ja-JP" dirty="0">
                <a:latin typeface="Amasis MT Pro Medium" panose="02040604050005020304" pitchFamily="18" charset="0"/>
              </a:rPr>
              <a:t>https://twitter.com/Osinttechnical</a:t>
            </a:r>
            <a:endParaRPr lang="ja-JP" altLang="en-US" dirty="0">
              <a:latin typeface="Amasis MT Pro Medium" panose="02040604050005020304" pitchFamily="18" charset="0"/>
            </a:endParaRPr>
          </a:p>
        </p:txBody>
      </p:sp>
      <p:pic>
        <p:nvPicPr>
          <p:cNvPr id="2054" name="Picture 6" descr="画像">
            <a:extLst>
              <a:ext uri="{FF2B5EF4-FFF2-40B4-BE49-F238E27FC236}">
                <a16:creationId xmlns:a16="http://schemas.microsoft.com/office/drawing/2014/main" id="{34C3042B-736C-87EE-ADF8-5E89408DB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135" y="523220"/>
            <a:ext cx="3567972" cy="633478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182334AE-CC42-B382-76AF-9AFF7453244B}"/>
              </a:ext>
            </a:extLst>
          </p:cNvPr>
          <p:cNvSpPr txBox="1"/>
          <p:nvPr/>
        </p:nvSpPr>
        <p:spPr>
          <a:xfrm>
            <a:off x="7302971" y="5926905"/>
            <a:ext cx="3667442" cy="923330"/>
          </a:xfrm>
          <a:prstGeom prst="rect">
            <a:avLst/>
          </a:prstGeom>
          <a:noFill/>
        </p:spPr>
        <p:txBody>
          <a:bodyPr wrap="square">
            <a:spAutoFit/>
          </a:bodyPr>
          <a:lstStyle/>
          <a:p>
            <a:r>
              <a:rPr lang="ja-JP" altLang="en-US" b="0" i="0" dirty="0">
                <a:solidFill>
                  <a:schemeClr val="bg1"/>
                </a:solidFill>
                <a:effectLst/>
                <a:latin typeface="BIZ UDPゴシック" panose="020B0400000000000000" pitchFamily="50" charset="-128"/>
                <a:ea typeface="BIZ UDPゴシック" panose="020B0400000000000000" pitchFamily="50" charset="-128"/>
              </a:rPr>
              <a:t>ウクライナの</a:t>
            </a:r>
            <a:r>
              <a:rPr lang="en-US" altLang="ja-JP" b="0" i="0" dirty="0">
                <a:solidFill>
                  <a:schemeClr val="bg1"/>
                </a:solidFill>
                <a:effectLst/>
                <a:latin typeface="BIZ UDPゴシック" panose="020B0400000000000000" pitchFamily="50" charset="-128"/>
                <a:ea typeface="BIZ UDPゴシック" panose="020B0400000000000000" pitchFamily="50" charset="-128"/>
              </a:rPr>
              <a:t>AHS Krab SPG</a:t>
            </a:r>
            <a:r>
              <a:rPr lang="ja-JP" altLang="en-US" b="0" i="0" dirty="0">
                <a:solidFill>
                  <a:schemeClr val="bg1"/>
                </a:solidFill>
                <a:effectLst/>
                <a:latin typeface="BIZ UDPゴシック" panose="020B0400000000000000" pitchFamily="50" charset="-128"/>
                <a:ea typeface="BIZ UDPゴシック" panose="020B0400000000000000" pitchFamily="50" charset="-128"/>
              </a:rPr>
              <a:t>のドローン防止ネットに引っかかったロシアの</a:t>
            </a:r>
            <a:r>
              <a:rPr lang="en-US" altLang="ja-JP" b="0" i="0" dirty="0">
                <a:solidFill>
                  <a:schemeClr val="bg1"/>
                </a:solidFill>
                <a:effectLst/>
                <a:latin typeface="BIZ UDPゴシック" panose="020B0400000000000000" pitchFamily="50" charset="-128"/>
                <a:ea typeface="BIZ UDPゴシック" panose="020B0400000000000000" pitchFamily="50" charset="-128"/>
              </a:rPr>
              <a:t>ZALA Lancet</a:t>
            </a:r>
            <a:r>
              <a:rPr lang="ja-JP" altLang="en-US" b="0" i="0" dirty="0">
                <a:solidFill>
                  <a:schemeClr val="bg1"/>
                </a:solidFill>
                <a:effectLst/>
                <a:latin typeface="BIZ UDPゴシック" panose="020B0400000000000000" pitchFamily="50" charset="-128"/>
                <a:ea typeface="BIZ UDPゴシック" panose="020B0400000000000000" pitchFamily="50" charset="-128"/>
              </a:rPr>
              <a:t>徘徊</a:t>
            </a:r>
            <a:r>
              <a:rPr lang="en-US" altLang="ja-JP" b="0" i="0" dirty="0">
                <a:solidFill>
                  <a:schemeClr val="bg1"/>
                </a:solidFill>
                <a:effectLst/>
                <a:latin typeface="BIZ UDPゴシック" panose="020B0400000000000000" pitchFamily="50" charset="-128"/>
                <a:ea typeface="BIZ UDPゴシック" panose="020B0400000000000000" pitchFamily="50" charset="-128"/>
              </a:rPr>
              <a:t>UAV</a:t>
            </a:r>
            <a:r>
              <a:rPr lang="ja-JP" altLang="en-US" b="0" i="0" dirty="0">
                <a:solidFill>
                  <a:schemeClr val="bg1"/>
                </a:solidFill>
                <a:effectLst/>
                <a:latin typeface="BIZ UDPゴシック" panose="020B0400000000000000" pitchFamily="50" charset="-128"/>
                <a:ea typeface="BIZ UDPゴシック" panose="020B0400000000000000" pitchFamily="50" charset="-128"/>
              </a:rPr>
              <a:t>。</a:t>
            </a:r>
            <a:endParaRPr lang="ja-JP" altLang="en-US"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29461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UAP</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C39900B4-726B-39BF-C2A2-4C347AD7DD83}"/>
              </a:ext>
            </a:extLst>
          </p:cNvPr>
          <p:cNvPicPr>
            <a:picLocks noChangeAspect="1"/>
          </p:cNvPicPr>
          <p:nvPr/>
        </p:nvPicPr>
        <p:blipFill>
          <a:blip r:embed="rId2"/>
          <a:stretch>
            <a:fillRect/>
          </a:stretch>
        </p:blipFill>
        <p:spPr>
          <a:xfrm>
            <a:off x="0" y="523221"/>
            <a:ext cx="8573919" cy="6334780"/>
          </a:xfrm>
          <a:prstGeom prst="rect">
            <a:avLst/>
          </a:prstGeom>
        </p:spPr>
      </p:pic>
      <p:sp>
        <p:nvSpPr>
          <p:cNvPr id="8" name="テキスト ボックス 7">
            <a:extLst>
              <a:ext uri="{FF2B5EF4-FFF2-40B4-BE49-F238E27FC236}">
                <a16:creationId xmlns:a16="http://schemas.microsoft.com/office/drawing/2014/main" id="{6F8324FA-A56B-66DC-7788-FDCB6007A870}"/>
              </a:ext>
            </a:extLst>
          </p:cNvPr>
          <p:cNvSpPr txBox="1"/>
          <p:nvPr/>
        </p:nvSpPr>
        <p:spPr>
          <a:xfrm>
            <a:off x="1241651" y="6531700"/>
            <a:ext cx="6094206" cy="369332"/>
          </a:xfrm>
          <a:prstGeom prst="rect">
            <a:avLst/>
          </a:prstGeom>
          <a:noFill/>
        </p:spPr>
        <p:txBody>
          <a:bodyPr wrap="square">
            <a:spAutoFit/>
          </a:bodyPr>
          <a:lstStyle/>
          <a:p>
            <a:r>
              <a:rPr lang="en-US" altLang="ja-JP" dirty="0">
                <a:solidFill>
                  <a:schemeClr val="bg1"/>
                </a:solidFill>
                <a:latin typeface="Amasis MT Pro Medium" panose="02040604050005020304" pitchFamily="18" charset="0"/>
              </a:rPr>
              <a:t>https://www.bbc.com/news/world-us-canada-64252340</a:t>
            </a:r>
            <a:endParaRPr lang="ja-JP" altLang="en-US" dirty="0">
              <a:solidFill>
                <a:schemeClr val="bg1"/>
              </a:solidFill>
              <a:latin typeface="Amasis MT Pro Medium" panose="02040604050005020304" pitchFamily="18" charset="0"/>
            </a:endParaRPr>
          </a:p>
        </p:txBody>
      </p:sp>
      <p:pic>
        <p:nvPicPr>
          <p:cNvPr id="3076" name="Picture 4" descr="自然は脈動する ヴィクトル・シャウベルガーの驚くべき洞察">
            <a:extLst>
              <a:ext uri="{FF2B5EF4-FFF2-40B4-BE49-F238E27FC236}">
                <a16:creationId xmlns:a16="http://schemas.microsoft.com/office/drawing/2014/main" id="{694DACA6-21B4-9664-F90C-D7A549ABA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561" y="1692985"/>
            <a:ext cx="3334796" cy="453028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08DCDDFE-E6E7-0E49-77F1-B50FCB126D7D}"/>
              </a:ext>
            </a:extLst>
          </p:cNvPr>
          <p:cNvSpPr txBox="1"/>
          <p:nvPr/>
        </p:nvSpPr>
        <p:spPr>
          <a:xfrm>
            <a:off x="8595439" y="6223274"/>
            <a:ext cx="3506916" cy="261610"/>
          </a:xfrm>
          <a:prstGeom prst="rect">
            <a:avLst/>
          </a:prstGeom>
          <a:noFill/>
        </p:spPr>
        <p:txBody>
          <a:bodyPr wrap="square">
            <a:spAutoFit/>
          </a:bodyPr>
          <a:lstStyle/>
          <a:p>
            <a:pPr algn="ctr"/>
            <a:r>
              <a:rPr lang="en-US" altLang="ja-JP" sz="1100" dirty="0">
                <a:latin typeface="Amasis MT Pro Medium" panose="02040604050005020304" pitchFamily="18" charset="0"/>
              </a:rPr>
              <a:t>https://honto.jp/netstore/pd-book_02998969.html</a:t>
            </a:r>
            <a:endParaRPr lang="ja-JP" altLang="en-US" sz="1100" dirty="0">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935DD6B9-7794-EA91-EB6F-541A3DC9D8B1}"/>
              </a:ext>
            </a:extLst>
          </p:cNvPr>
          <p:cNvSpPr txBox="1"/>
          <p:nvPr/>
        </p:nvSpPr>
        <p:spPr>
          <a:xfrm>
            <a:off x="6672430" y="188450"/>
            <a:ext cx="5096435" cy="184666"/>
          </a:xfrm>
          <a:prstGeom prst="rect">
            <a:avLst/>
          </a:prstGeom>
          <a:noFill/>
        </p:spPr>
        <p:txBody>
          <a:bodyPr wrap="square">
            <a:spAutoFit/>
          </a:bodyPr>
          <a:lstStyle/>
          <a:p>
            <a:pPr algn="ctr"/>
            <a:r>
              <a:rPr lang="en-US" altLang="ja-JP" sz="600" dirty="0">
                <a:solidFill>
                  <a:schemeClr val="bg1"/>
                </a:solidFill>
                <a:latin typeface="BIZ UDPゴシック" panose="020B0400000000000000" pitchFamily="50" charset="-128"/>
                <a:ea typeface="BIZ UDPゴシック" panose="020B0400000000000000" pitchFamily="50" charset="-128"/>
              </a:rPr>
              <a:t>https://www.dni.gov/files/ODNI/documents/assessments/Unclassified-2022-Annual-Report-UAP.pdf</a:t>
            </a:r>
            <a:endParaRPr lang="ja-JP" altLang="en-US" sz="6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5429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6">
                    <a:lumMod val="20000"/>
                    <a:lumOff val="80000"/>
                  </a:schemeClr>
                </a:solidFill>
                <a:latin typeface="Meiryo UI" panose="020B0604030504040204" pitchFamily="50" charset="-128"/>
                <a:ea typeface="Meiryo UI" panose="020B0604030504040204" pitchFamily="50" charset="-128"/>
              </a:rPr>
              <a:t>３</a:t>
            </a:r>
          </a:p>
        </p:txBody>
      </p:sp>
      <p:sp>
        <p:nvSpPr>
          <p:cNvPr id="3" name="テキスト ボックス 2"/>
          <p:cNvSpPr txBox="1"/>
          <p:nvPr/>
        </p:nvSpPr>
        <p:spPr>
          <a:xfrm>
            <a:off x="1415753"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極超音速</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437654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2FF15B7-7A3F-3255-AA69-4550CD214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8" y="1679769"/>
            <a:ext cx="6191250" cy="46386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C6A04AC-2631-41EE-4D04-16812D51737C}"/>
              </a:ext>
            </a:extLst>
          </p:cNvPr>
          <p:cNvSpPr txBox="1"/>
          <p:nvPr/>
        </p:nvSpPr>
        <p:spPr>
          <a:xfrm>
            <a:off x="356026" y="2081213"/>
            <a:ext cx="2598234" cy="400110"/>
          </a:xfrm>
          <a:prstGeom prst="rect">
            <a:avLst/>
          </a:prstGeom>
          <a:noFill/>
        </p:spPr>
        <p:txBody>
          <a:bodyPr wrap="square">
            <a:spAutoFit/>
          </a:bodyPr>
          <a:lstStyle/>
          <a:p>
            <a:pPr algn="ctr"/>
            <a:r>
              <a:rPr lang="en-US" altLang="ja-JP" sz="2000" b="0" i="0" dirty="0">
                <a:solidFill>
                  <a:srgbClr val="C00000"/>
                </a:solidFill>
                <a:effectLst/>
                <a:latin typeface="Verdana" panose="020B0604030504040204" pitchFamily="34" charset="0"/>
                <a:ea typeface="Verdana" panose="020B0604030504040204" pitchFamily="34" charset="0"/>
              </a:rPr>
              <a:t>3M22 </a:t>
            </a:r>
            <a:r>
              <a:rPr lang="ru-RU" altLang="ja-JP" sz="2000" b="0" i="0" dirty="0">
                <a:solidFill>
                  <a:srgbClr val="C00000"/>
                </a:solidFill>
                <a:effectLst/>
                <a:latin typeface="Verdana" panose="020B0604030504040204" pitchFamily="34" charset="0"/>
                <a:ea typeface="Verdana" panose="020B0604030504040204" pitchFamily="34" charset="0"/>
              </a:rPr>
              <a:t>Циркон</a:t>
            </a:r>
            <a:endParaRPr lang="ja-JP" altLang="en-US" sz="2000" dirty="0">
              <a:solidFill>
                <a:srgbClr val="C00000"/>
              </a:solidFill>
              <a:latin typeface="Verdana" panose="020B0604030504040204" pitchFamily="34" charset="0"/>
            </a:endParaRPr>
          </a:p>
        </p:txBody>
      </p:sp>
      <p:sp>
        <p:nvSpPr>
          <p:cNvPr id="8" name="テキスト ボックス 7">
            <a:extLst>
              <a:ext uri="{FF2B5EF4-FFF2-40B4-BE49-F238E27FC236}">
                <a16:creationId xmlns:a16="http://schemas.microsoft.com/office/drawing/2014/main" id="{8498A4D8-6003-2DB6-2395-DE7F471F9265}"/>
              </a:ext>
            </a:extLst>
          </p:cNvPr>
          <p:cNvSpPr txBox="1"/>
          <p:nvPr/>
        </p:nvSpPr>
        <p:spPr>
          <a:xfrm>
            <a:off x="6290798" y="2229391"/>
            <a:ext cx="5788412" cy="3754874"/>
          </a:xfrm>
          <a:prstGeom prst="rect">
            <a:avLst/>
          </a:prstGeom>
          <a:noFill/>
        </p:spPr>
        <p:txBody>
          <a:bodyPr wrap="square">
            <a:spAutoFit/>
          </a:bodyPr>
          <a:lstStyle/>
          <a:p>
            <a:r>
              <a:rPr lang="ja-JP" altLang="en-US" b="1" i="0" dirty="0">
                <a:effectLst/>
                <a:latin typeface="Amasis MT Pro Black" panose="02040A04050005020304" pitchFamily="18" charset="0"/>
                <a:ea typeface="Meiryo" panose="020B0604030504040204" pitchFamily="50" charset="-128"/>
              </a:rPr>
              <a:t>諸元：</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a:t>
            </a:r>
            <a:r>
              <a:rPr lang="ja-JP" altLang="en-US" b="0" i="0" dirty="0">
                <a:effectLst/>
                <a:latin typeface="Amasis MT Pro Black" panose="02040A04050005020304" pitchFamily="18" charset="0"/>
                <a:ea typeface="Meiryo" panose="020B0604030504040204" pitchFamily="50" charset="-128"/>
              </a:rPr>
              <a:t>■全長 </a:t>
            </a:r>
            <a:r>
              <a:rPr lang="en-US" altLang="ja-JP" b="0" i="0" dirty="0">
                <a:effectLst/>
                <a:latin typeface="Amasis MT Pro Black" panose="02040A04050005020304" pitchFamily="18" charset="0"/>
                <a:ea typeface="Meiryo" panose="020B0604030504040204" pitchFamily="50" charset="-128"/>
              </a:rPr>
              <a:t>9 m</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■直径 </a:t>
            </a:r>
            <a:r>
              <a:rPr lang="en-US" altLang="ja-JP" b="0" i="0" dirty="0">
                <a:effectLst/>
                <a:latin typeface="Amasis MT Pro Black" panose="02040A04050005020304" pitchFamily="18" charset="0"/>
                <a:ea typeface="Meiryo" panose="020B0604030504040204" pitchFamily="50" charset="-128"/>
              </a:rPr>
              <a:t>0.6m</a:t>
            </a:r>
            <a:r>
              <a:rPr lang="ja-JP" altLang="en-US" b="0" i="0" dirty="0">
                <a:effectLst/>
                <a:latin typeface="Amasis MT Pro Black" panose="02040A04050005020304" pitchFamily="18" charset="0"/>
                <a:ea typeface="Meiryo" panose="020B0604030504040204" pitchFamily="50" charset="-128"/>
              </a:rPr>
              <a:t>（</a:t>
            </a:r>
            <a:r>
              <a:rPr lang="en-US" altLang="ja-JP" b="0" i="0" dirty="0">
                <a:effectLst/>
                <a:latin typeface="Amasis MT Pro Black" panose="02040A04050005020304" pitchFamily="18" charset="0"/>
                <a:ea typeface="Meiryo" panose="020B0604030504040204" pitchFamily="50" charset="-128"/>
              </a:rPr>
              <a:t>60 cm</a:t>
            </a:r>
            <a:r>
              <a:rPr lang="ja-JP" altLang="en-US" b="0" i="0" dirty="0">
                <a:effectLst/>
                <a:latin typeface="Amasis MT Pro Black" panose="02040A04050005020304" pitchFamily="18" charset="0"/>
                <a:ea typeface="Meiryo" panose="020B0604030504040204" pitchFamily="50" charset="-128"/>
              </a:rPr>
              <a:t>）</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■最大射程 </a:t>
            </a:r>
            <a:r>
              <a:rPr lang="en-US" altLang="ja-JP" b="0" i="0" dirty="0">
                <a:effectLst/>
                <a:latin typeface="Amasis MT Pro Black" panose="02040A04050005020304" pitchFamily="18" charset="0"/>
                <a:ea typeface="Meiryo" panose="020B0604030504040204" pitchFamily="50" charset="-128"/>
              </a:rPr>
              <a:t>1000</a:t>
            </a:r>
            <a:r>
              <a:rPr lang="ja-JP" altLang="en-US" b="0" i="0" dirty="0">
                <a:effectLst/>
                <a:latin typeface="Amasis MT Pro Black" panose="02040A04050005020304" pitchFamily="18" charset="0"/>
                <a:ea typeface="Meiryo" panose="020B0604030504040204" pitchFamily="50" charset="-128"/>
              </a:rPr>
              <a:t>～</a:t>
            </a:r>
            <a:r>
              <a:rPr lang="en-US" altLang="ja-JP" b="0" i="0" dirty="0">
                <a:effectLst/>
                <a:latin typeface="Amasis MT Pro Black" panose="02040A04050005020304" pitchFamily="18" charset="0"/>
                <a:ea typeface="Meiryo" panose="020B0604030504040204" pitchFamily="50" charset="-128"/>
              </a:rPr>
              <a:t>1,500 km</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■最大高度 </a:t>
            </a:r>
            <a:r>
              <a:rPr lang="en-US" altLang="ja-JP" b="0" i="0" dirty="0">
                <a:effectLst/>
                <a:latin typeface="Amasis MT Pro Black" panose="02040A04050005020304" pitchFamily="18" charset="0"/>
                <a:ea typeface="Meiryo" panose="020B0604030504040204" pitchFamily="50" charset="-128"/>
              </a:rPr>
              <a:t>28 km (92,000 ft)</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■弾頭 </a:t>
            </a:r>
            <a:r>
              <a:rPr lang="en-US" altLang="ja-JP" b="0" i="0" dirty="0">
                <a:effectLst/>
                <a:latin typeface="Amasis MT Pro Black" panose="02040A04050005020304" pitchFamily="18" charset="0"/>
                <a:ea typeface="Meiryo" panose="020B0604030504040204" pitchFamily="50" charset="-128"/>
              </a:rPr>
              <a:t>300 HE</a:t>
            </a:r>
            <a:r>
              <a:rPr lang="ja-JP" altLang="en-US" b="0" i="0" dirty="0">
                <a:effectLst/>
                <a:latin typeface="Amasis MT Pro Black" panose="02040A04050005020304" pitchFamily="18" charset="0"/>
                <a:ea typeface="Meiryo" panose="020B0604030504040204" pitchFamily="50" charset="-128"/>
              </a:rPr>
              <a:t>（榴弾）</a:t>
            </a:r>
            <a:r>
              <a:rPr lang="en-US" altLang="ja-JP" b="0" i="0" dirty="0">
                <a:effectLst/>
                <a:latin typeface="Amasis MT Pro Black" panose="02040A04050005020304" pitchFamily="18" charset="0"/>
                <a:ea typeface="Meiryo" panose="020B0604030504040204" pitchFamily="50" charset="-128"/>
              </a:rPr>
              <a:t>200 kt </a:t>
            </a:r>
            <a:r>
              <a:rPr lang="ja-JP" altLang="en-US" b="0" i="0" dirty="0">
                <a:effectLst/>
                <a:latin typeface="Amasis MT Pro Black" panose="02040A04050005020304" pitchFamily="18" charset="0"/>
                <a:ea typeface="Meiryo" panose="020B0604030504040204" pitchFamily="50" charset="-128"/>
              </a:rPr>
              <a:t>戦術核弾頭</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■炸薬量 </a:t>
            </a:r>
            <a:r>
              <a:rPr lang="en-US" altLang="ja-JP" b="0" i="0" dirty="0">
                <a:effectLst/>
                <a:latin typeface="Amasis MT Pro Black" panose="02040A04050005020304" pitchFamily="18" charset="0"/>
                <a:ea typeface="Meiryo" panose="020B0604030504040204" pitchFamily="50" charset="-128"/>
              </a:rPr>
              <a:t>300-400 kg[3][4]</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■エンジン スクラムジェット</a:t>
            </a:r>
            <a:br>
              <a:rPr lang="ja-JP" altLang="en-US"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■推進剤 液体燃料 </a:t>
            </a:r>
            <a:r>
              <a:rPr lang="en-US" altLang="ja-JP" sz="1600" b="0" i="0" dirty="0">
                <a:effectLst/>
                <a:latin typeface="Amasis MT Pro Black" panose="02040A04050005020304" pitchFamily="18" charset="0"/>
                <a:ea typeface="Meiryo" panose="020B0604030504040204" pitchFamily="50" charset="-128"/>
              </a:rPr>
              <a:t>- “</a:t>
            </a:r>
            <a:r>
              <a:rPr lang="en-US" altLang="ja-JP" sz="1600" b="0" i="0" dirty="0" err="1">
                <a:effectLst/>
                <a:latin typeface="Amasis MT Pro Black" panose="02040A04050005020304" pitchFamily="18" charset="0"/>
                <a:ea typeface="Meiryo" panose="020B0604030504040204" pitchFamily="50" charset="-128"/>
              </a:rPr>
              <a:t>Decilin</a:t>
            </a:r>
            <a:r>
              <a:rPr lang="en-US" altLang="ja-JP" sz="1600" b="0" i="0" dirty="0">
                <a:effectLst/>
                <a:latin typeface="Amasis MT Pro Black" panose="02040A04050005020304" pitchFamily="18" charset="0"/>
                <a:ea typeface="Meiryo" panose="020B0604030504040204" pitchFamily="50" charset="-128"/>
              </a:rPr>
              <a:t>-M” (</a:t>
            </a:r>
            <a:r>
              <a:rPr lang="ja-JP" altLang="en-US" sz="1600" b="0" i="0" dirty="0">
                <a:effectLst/>
                <a:latin typeface="Amasis MT Pro Black" panose="02040A04050005020304" pitchFamily="18" charset="0"/>
                <a:ea typeface="Meiryo" panose="020B0604030504040204" pitchFamily="50" charset="-128"/>
              </a:rPr>
              <a:t>ロシア語</a:t>
            </a:r>
            <a:r>
              <a:rPr lang="en-US" altLang="ja-JP" sz="1600" b="0" i="0" dirty="0">
                <a:effectLst/>
                <a:latin typeface="Amasis MT Pro Black" panose="02040A04050005020304" pitchFamily="18" charset="0"/>
                <a:ea typeface="Meiryo" panose="020B0604030504040204" pitchFamily="50" charset="-128"/>
              </a:rPr>
              <a:t>: </a:t>
            </a:r>
            <a:r>
              <a:rPr lang="en-US" altLang="ja-JP" sz="1600" b="0" i="0" dirty="0" err="1">
                <a:effectLst/>
                <a:latin typeface="Amasis MT Pro Black" panose="02040A04050005020304" pitchFamily="18" charset="0"/>
                <a:ea typeface="Meiryo" panose="020B0604030504040204" pitchFamily="50" charset="-128"/>
              </a:rPr>
              <a:t>Децилин</a:t>
            </a:r>
            <a:r>
              <a:rPr lang="en-US" altLang="ja-JP" sz="1600" b="0" i="0" dirty="0">
                <a:effectLst/>
                <a:latin typeface="Amasis MT Pro Black" panose="02040A04050005020304" pitchFamily="18" charset="0"/>
                <a:ea typeface="Meiryo" panose="020B0604030504040204" pitchFamily="50" charset="-128"/>
              </a:rPr>
              <a:t>-М)</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■射程距離 </a:t>
            </a:r>
            <a:r>
              <a:rPr lang="en-US" altLang="ja-JP" sz="1600" b="0" i="0" dirty="0">
                <a:effectLst/>
                <a:latin typeface="Amasis MT Pro Black" panose="02040A04050005020304" pitchFamily="18" charset="0"/>
                <a:ea typeface="Meiryo" panose="020B0604030504040204" pitchFamily="50" charset="-128"/>
              </a:rPr>
              <a:t>&gt;1,000 km (540 </a:t>
            </a:r>
            <a:r>
              <a:rPr lang="en-US" altLang="ja-JP" sz="1600" b="0" i="0" dirty="0" err="1">
                <a:effectLst/>
                <a:latin typeface="Amasis MT Pro Black" panose="02040A04050005020304" pitchFamily="18" charset="0"/>
                <a:ea typeface="Meiryo" panose="020B0604030504040204" pitchFamily="50" charset="-128"/>
              </a:rPr>
              <a:t>nmi</a:t>
            </a:r>
            <a:r>
              <a:rPr lang="en-US" altLang="ja-JP" sz="1600" b="0" i="0" dirty="0">
                <a:effectLst/>
                <a:latin typeface="Amasis MT Pro Black" panose="02040A04050005020304" pitchFamily="18" charset="0"/>
                <a:ea typeface="Meiryo" panose="020B0604030504040204" pitchFamily="50" charset="-128"/>
              </a:rPr>
              <a:t>; 620 mi)</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■速度 </a:t>
            </a:r>
            <a:r>
              <a:rPr lang="en-US" altLang="ja-JP" sz="1600" b="0" i="0" dirty="0">
                <a:effectLst/>
                <a:latin typeface="Amasis MT Pro Black" panose="02040A04050005020304" pitchFamily="18" charset="0"/>
                <a:ea typeface="Meiryo" panose="020B0604030504040204" pitchFamily="50" charset="-128"/>
              </a:rPr>
              <a:t>8–9</a:t>
            </a:r>
            <a:r>
              <a:rPr lang="ja-JP" altLang="en-US" sz="1600" b="0" i="0" dirty="0">
                <a:effectLst/>
                <a:latin typeface="Amasis MT Pro Black" panose="02040A04050005020304" pitchFamily="18" charset="0"/>
                <a:ea typeface="Meiryo" panose="020B0604030504040204" pitchFamily="50" charset="-128"/>
              </a:rPr>
              <a:t>マッハ</a:t>
            </a:r>
            <a:endParaRPr lang="en-US" altLang="ja-JP" sz="1600" b="0" i="0" dirty="0">
              <a:effectLst/>
              <a:latin typeface="Amasis MT Pro Black" panose="02040A04050005020304" pitchFamily="18" charset="0"/>
              <a:ea typeface="Meiryo" panose="020B0604030504040204" pitchFamily="50" charset="-128"/>
            </a:endParaRPr>
          </a:p>
          <a:p>
            <a:r>
              <a:rPr lang="ja-JP" altLang="en-US" sz="1600" b="0" i="0" dirty="0">
                <a:effectLst/>
                <a:latin typeface="Amasis MT Pro Black" panose="02040A04050005020304" pitchFamily="18" charset="0"/>
                <a:ea typeface="Meiryo" panose="020B0604030504040204" pitchFamily="50" charset="-128"/>
              </a:rPr>
              <a:t> 　　　　</a:t>
            </a:r>
            <a:r>
              <a:rPr lang="en-US" altLang="ja-JP" sz="1200" b="0" i="0" dirty="0">
                <a:effectLst/>
                <a:latin typeface="Amasis MT Pro Black" panose="02040A04050005020304" pitchFamily="18" charset="0"/>
                <a:ea typeface="Meiryo" panose="020B0604030504040204" pitchFamily="50" charset="-128"/>
              </a:rPr>
              <a:t>(6,090–6,851 mph; 9,800–11,025 km/h; 2.7223–3.0626 km/s)</a:t>
            </a:r>
            <a:br>
              <a:rPr lang="ja-JP" altLang="en-US" sz="12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■発射プラットフォーム</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水上戦闘艦、潜水艦、陸上（開発中）</a:t>
            </a:r>
            <a:endParaRPr lang="ja-JP" altLang="en-US" sz="1600" dirty="0">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9E35DE02-2E31-C846-3A74-9C494F092676}"/>
              </a:ext>
            </a:extLst>
          </p:cNvPr>
          <p:cNvSpPr txBox="1"/>
          <p:nvPr/>
        </p:nvSpPr>
        <p:spPr>
          <a:xfrm>
            <a:off x="0" y="273570"/>
            <a:ext cx="10925407" cy="1200329"/>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・名称：</a:t>
            </a:r>
            <a:br>
              <a:rPr lang="ja-JP" altLang="en-US" dirty="0"/>
            </a:br>
            <a:r>
              <a:rPr lang="ja-JP" altLang="en-US" b="0" i="0" dirty="0">
                <a:effectLst/>
                <a:latin typeface="Meiryo" panose="020B0604030504040204" pitchFamily="50" charset="-128"/>
                <a:ea typeface="Meiryo" panose="020B0604030504040204" pitchFamily="50" charset="-128"/>
              </a:rPr>
              <a:t>　　</a:t>
            </a:r>
            <a:r>
              <a:rPr lang="en-US" altLang="ja-JP" b="0" i="0" dirty="0">
                <a:effectLst/>
                <a:latin typeface="Meiryo" panose="020B0604030504040204" pitchFamily="50" charset="-128"/>
                <a:ea typeface="Meiryo" panose="020B0604030504040204" pitchFamily="50" charset="-128"/>
              </a:rPr>
              <a:t>3M22 Zircon</a:t>
            </a:r>
            <a:r>
              <a:rPr lang="ja-JP" altLang="en-US" b="0" i="0" dirty="0">
                <a:effectLst/>
                <a:latin typeface="Meiryo" panose="020B0604030504040204" pitchFamily="50" charset="-128"/>
                <a:ea typeface="Meiryo" panose="020B0604030504040204" pitchFamily="50" charset="-128"/>
              </a:rPr>
              <a:t>　　</a:t>
            </a:r>
            <a:r>
              <a:rPr lang="en-US" altLang="ja-JP" b="0" i="0" dirty="0">
                <a:effectLst/>
                <a:latin typeface="Meiryo" panose="020B0604030504040204" pitchFamily="50" charset="-128"/>
                <a:ea typeface="Meiryo" panose="020B0604030504040204" pitchFamily="50" charset="-128"/>
              </a:rPr>
              <a:t>3M22 </a:t>
            </a:r>
            <a:r>
              <a:rPr lang="en-US" altLang="ja-JP" b="0" i="0" dirty="0" err="1">
                <a:effectLst/>
                <a:latin typeface="Meiryo" panose="020B0604030504040204" pitchFamily="50" charset="-128"/>
                <a:ea typeface="Meiryo" panose="020B0604030504040204" pitchFamily="50" charset="-128"/>
              </a:rPr>
              <a:t>Циркон</a:t>
            </a:r>
            <a:r>
              <a:rPr lang="ja-JP" altLang="en-US" b="0" i="0" dirty="0">
                <a:effectLst/>
                <a:latin typeface="Meiryo" panose="020B0604030504040204" pitchFamily="50" charset="-128"/>
                <a:ea typeface="Meiryo" panose="020B0604030504040204" pitchFamily="50" charset="-128"/>
              </a:rPr>
              <a:t>（露語）</a:t>
            </a:r>
            <a:br>
              <a:rPr lang="ja-JP" altLang="en-US" dirty="0"/>
            </a:br>
            <a:r>
              <a:rPr lang="ja-JP" altLang="en-US" b="0" i="0" dirty="0">
                <a:effectLst/>
                <a:latin typeface="Meiryo" panose="020B0604030504040204" pitchFamily="50" charset="-128"/>
                <a:ea typeface="Meiryo" panose="020B0604030504040204" pitchFamily="50" charset="-128"/>
              </a:rPr>
              <a:t>　・種類：</a:t>
            </a:r>
            <a:br>
              <a:rPr lang="ja-JP" altLang="en-US" dirty="0"/>
            </a:br>
            <a:r>
              <a:rPr lang="ja-JP" altLang="en-US" b="0" i="0" dirty="0">
                <a:effectLst/>
                <a:latin typeface="Meiryo" panose="020B0604030504040204" pitchFamily="50" charset="-128"/>
                <a:ea typeface="Meiryo" panose="020B0604030504040204" pitchFamily="50" charset="-128"/>
              </a:rPr>
              <a:t>　　艦対艦ミサイル、極超音速巡航ミサイル、潜水艦発射巡航ミサイル、艦対地ミサイル</a:t>
            </a:r>
            <a:endParaRPr lang="ja-JP" altLang="en-US" dirty="0"/>
          </a:p>
        </p:txBody>
      </p:sp>
    </p:spTree>
    <p:extLst>
      <p:ext uri="{BB962C8B-B14F-4D97-AF65-F5344CB8AC3E}">
        <p14:creationId xmlns:p14="http://schemas.microsoft.com/office/powerpoint/2010/main" val="226989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1C5DD44A-755A-682B-8DA5-05134FE78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30" y="1533521"/>
            <a:ext cx="5372367" cy="41243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7B0CF78-CA01-3CB7-9095-0FAFF4098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483" y="1533521"/>
            <a:ext cx="6191250" cy="41243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0FEDA42-3C07-4461-0715-CA7E91FE000A}"/>
              </a:ext>
            </a:extLst>
          </p:cNvPr>
          <p:cNvSpPr txBox="1"/>
          <p:nvPr/>
        </p:nvSpPr>
        <p:spPr>
          <a:xfrm>
            <a:off x="7404409" y="1164189"/>
            <a:ext cx="3177168" cy="369332"/>
          </a:xfrm>
          <a:prstGeom prst="rect">
            <a:avLst/>
          </a:prstGeom>
          <a:noFill/>
        </p:spPr>
        <p:txBody>
          <a:bodyPr wrap="square">
            <a:spAutoFit/>
          </a:bodyPr>
          <a:lstStyle/>
          <a:p>
            <a:pPr algn="ctr"/>
            <a:r>
              <a:rPr lang="ru-RU" altLang="ja-JP" b="1" i="0" dirty="0">
                <a:solidFill>
                  <a:srgbClr val="000000"/>
                </a:solidFill>
                <a:effectLst/>
                <a:latin typeface="Times New Roman" panose="02020603050405020304" pitchFamily="18" charset="0"/>
                <a:ea typeface="Meiryo" panose="020B0604030504040204" pitchFamily="50" charset="-128"/>
              </a:rPr>
              <a:t> Фрегат проекта 2235</a:t>
            </a:r>
            <a:endParaRPr lang="ja-JP" altLang="en-US" dirty="0"/>
          </a:p>
        </p:txBody>
      </p:sp>
    </p:spTree>
    <p:extLst>
      <p:ext uri="{BB962C8B-B14F-4D97-AF65-F5344CB8AC3E}">
        <p14:creationId xmlns:p14="http://schemas.microsoft.com/office/powerpoint/2010/main" val="4179007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Global Counterspace Capabilities</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13314" name="Picture 2">
            <a:extLst>
              <a:ext uri="{FF2B5EF4-FFF2-40B4-BE49-F238E27FC236}">
                <a16:creationId xmlns:a16="http://schemas.microsoft.com/office/drawing/2014/main" id="{6CBCF9BF-8D33-4DD0-8983-51C99C6E8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57" y="1178555"/>
            <a:ext cx="3676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D949C10E-7E1F-42CB-8C63-D13E2E84AD66}"/>
              </a:ext>
            </a:extLst>
          </p:cNvPr>
          <p:cNvSpPr txBox="1"/>
          <p:nvPr/>
        </p:nvSpPr>
        <p:spPr>
          <a:xfrm>
            <a:off x="4569691" y="6596390"/>
            <a:ext cx="3364634" cy="253916"/>
          </a:xfrm>
          <a:prstGeom prst="rect">
            <a:avLst/>
          </a:prstGeom>
          <a:noFill/>
        </p:spPr>
        <p:txBody>
          <a:bodyPr wrap="square">
            <a:spAutoFit/>
          </a:bodyPr>
          <a:lstStyle/>
          <a:p>
            <a:r>
              <a:rPr lang="ja-JP" altLang="en-US" sz="1050" dirty="0">
                <a:latin typeface="BIZ UDPゴシック" panose="020B0400000000000000" pitchFamily="50" charset="-128"/>
                <a:ea typeface="BIZ UDPゴシック" panose="020B0400000000000000" pitchFamily="50" charset="-128"/>
                <a:cs typeface="72 Black" panose="020B0A04030603020204" pitchFamily="34" charset="0"/>
              </a:rPr>
              <a:t>出所：</a:t>
            </a:r>
            <a:r>
              <a:rPr lang="en-US" altLang="ja-JP" sz="1050" dirty="0">
                <a:latin typeface="BIZ UDPゴシック" panose="020B0400000000000000" pitchFamily="50" charset="-128"/>
                <a:ea typeface="BIZ UDPゴシック" panose="020B0400000000000000" pitchFamily="50" charset="-128"/>
                <a:cs typeface="72 Black" panose="020B0A04030603020204" pitchFamily="34" charset="0"/>
              </a:rPr>
              <a:t>https://swfound.org/counterspace</a:t>
            </a:r>
            <a:endParaRPr lang="ja-JP" altLang="en-US" sz="1050" dirty="0">
              <a:latin typeface="BIZ UDPゴシック" panose="020B0400000000000000" pitchFamily="50" charset="-128"/>
              <a:ea typeface="BIZ UDPゴシック" panose="020B0400000000000000" pitchFamily="50" charset="-128"/>
              <a:cs typeface="72 Black" panose="020B0A04030603020204" pitchFamily="34" charset="0"/>
            </a:endParaRPr>
          </a:p>
        </p:txBody>
      </p:sp>
      <p:sp>
        <p:nvSpPr>
          <p:cNvPr id="10" name="テキスト ボックス 9">
            <a:extLst>
              <a:ext uri="{FF2B5EF4-FFF2-40B4-BE49-F238E27FC236}">
                <a16:creationId xmlns:a16="http://schemas.microsoft.com/office/drawing/2014/main" id="{484D6561-D7A8-42AE-9D64-CB424B14F445}"/>
              </a:ext>
            </a:extLst>
          </p:cNvPr>
          <p:cNvSpPr txBox="1"/>
          <p:nvPr/>
        </p:nvSpPr>
        <p:spPr>
          <a:xfrm>
            <a:off x="4276869" y="1178555"/>
            <a:ext cx="7684222" cy="5078313"/>
          </a:xfrm>
          <a:prstGeom prst="rect">
            <a:avLst/>
          </a:prstGeom>
          <a:noFill/>
        </p:spPr>
        <p:txBody>
          <a:bodyPr wrap="square">
            <a:spAutoFit/>
          </a:bodyPr>
          <a:lstStyle/>
          <a:p>
            <a:pPr algn="l" fontAlgn="base"/>
            <a:r>
              <a:rPr lang="en-US" altLang="ja-JP" b="1" i="0" dirty="0">
                <a:solidFill>
                  <a:srgbClr val="333333"/>
                </a:solidFill>
                <a:effectLst/>
                <a:latin typeface="BIZ UDPゴシック" panose="020B0400000000000000" pitchFamily="50" charset="-128"/>
                <a:ea typeface="BIZ UDPゴシック" panose="020B0400000000000000" pitchFamily="50" charset="-128"/>
              </a:rPr>
              <a:t>2022</a:t>
            </a:r>
            <a:r>
              <a:rPr lang="ja-JP" altLang="en-US" b="1" i="0" dirty="0">
                <a:solidFill>
                  <a:srgbClr val="333333"/>
                </a:solidFill>
                <a:effectLst/>
                <a:latin typeface="BIZ UDPゴシック" panose="020B0400000000000000" pitchFamily="50" charset="-128"/>
                <a:ea typeface="BIZ UDPゴシック" panose="020B0400000000000000" pitchFamily="50" charset="-128"/>
              </a:rPr>
              <a:t>年のメジャーアップデート</a:t>
            </a:r>
            <a:r>
              <a:rPr lang="en-US" altLang="ja-JP" b="1" i="0" dirty="0">
                <a:solidFill>
                  <a:srgbClr val="333333"/>
                </a:solidFill>
                <a:effectLst/>
                <a:latin typeface="BIZ UDPゴシック" panose="020B0400000000000000" pitchFamily="50" charset="-128"/>
                <a:ea typeface="BIZ UDPゴシック" panose="020B0400000000000000" pitchFamily="50" charset="-128"/>
              </a:rPr>
              <a:t>:</a:t>
            </a:r>
          </a:p>
          <a:p>
            <a:pPr algn="l" fontAlgn="base"/>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歴史的な米国の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ASAT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プログラム</a:t>
            </a:r>
            <a:r>
              <a:rPr lang="en-US" altLang="ja-JP" b="0" i="0" dirty="0">
                <a:solidFill>
                  <a:srgbClr val="333333"/>
                </a:solidFill>
                <a:effectLst/>
                <a:latin typeface="BIZ UDPゴシック" panose="020B0400000000000000" pitchFamily="50" charset="-128"/>
                <a:ea typeface="BIZ UDPゴシック" panose="020B0400000000000000" pitchFamily="50" charset="-128"/>
              </a:rPr>
              <a:t>(NOTSNIK</a:t>
            </a:r>
            <a:r>
              <a:rPr lang="ja-JP" altLang="en-US" b="0" i="0" dirty="0">
                <a:solidFill>
                  <a:srgbClr val="333333"/>
                </a:solidFill>
                <a:effectLst/>
                <a:latin typeface="BIZ UDPゴシック" panose="020B0400000000000000" pitchFamily="50" charset="-128"/>
                <a:ea typeface="BIZ UDPゴシック" panose="020B0400000000000000" pitchFamily="50" charset="-128"/>
              </a:rPr>
              <a:t>、衛星迎撃プログラム、</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HiHo</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を追加</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アルマズ軍事宇宙ステーションを対象とした大砲とミサイル防衛の詳細を追加しました</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en-US" altLang="ja-JP" b="0" i="0" dirty="0">
                <a:solidFill>
                  <a:srgbClr val="333333"/>
                </a:solidFill>
                <a:effectLst/>
                <a:latin typeface="BIZ UDPゴシック" panose="020B0400000000000000" pitchFamily="50" charset="-128"/>
                <a:ea typeface="BIZ UDPゴシック" panose="020B0400000000000000" pitchFamily="50" charset="-128"/>
              </a:rPr>
              <a:t>GEO</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ベルト内の米国の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PAN</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および</a:t>
            </a:r>
            <a:r>
              <a:rPr lang="en-US" altLang="ja-JP" b="0" i="0" dirty="0">
                <a:solidFill>
                  <a:srgbClr val="333333"/>
                </a:solidFill>
                <a:effectLst/>
                <a:latin typeface="BIZ UDPゴシック" panose="020B0400000000000000" pitchFamily="50" charset="-128"/>
                <a:ea typeface="BIZ UDPゴシック" panose="020B0400000000000000" pitchFamily="50" charset="-128"/>
              </a:rPr>
              <a:t>GSSAP</a:t>
            </a:r>
            <a:r>
              <a:rPr lang="ja-JP" altLang="en-US" b="0" i="0" dirty="0">
                <a:solidFill>
                  <a:srgbClr val="333333"/>
                </a:solidFill>
                <a:effectLst/>
                <a:latin typeface="BIZ UDPゴシック" panose="020B0400000000000000" pitchFamily="50" charset="-128"/>
                <a:ea typeface="BIZ UDPゴシック" panose="020B0400000000000000" pitchFamily="50" charset="-128"/>
              </a:rPr>
              <a:t>衛星とロシアの</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Luch</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Olymp</a:t>
            </a:r>
            <a:r>
              <a:rPr lang="en-US" altLang="ja-JP" b="0" i="0" dirty="0">
                <a:solidFill>
                  <a:srgbClr val="333333"/>
                </a:solidFill>
                <a:effectLst/>
                <a:latin typeface="BIZ UDPゴシック" panose="020B0400000000000000" pitchFamily="50" charset="-128"/>
                <a:ea typeface="BIZ UDPゴシック" panose="020B0400000000000000" pitchFamily="50" charset="-128"/>
              </a:rPr>
              <a:t>-K</a:t>
            </a:r>
            <a:r>
              <a:rPr lang="ja-JP" altLang="en-US" b="0" i="0" dirty="0">
                <a:solidFill>
                  <a:srgbClr val="333333"/>
                </a:solidFill>
                <a:effectLst/>
                <a:latin typeface="BIZ UDPゴシック" panose="020B0400000000000000" pitchFamily="50" charset="-128"/>
                <a:ea typeface="BIZ UDPゴシック" panose="020B0400000000000000" pitchFamily="50" charset="-128"/>
              </a:rPr>
              <a:t>衛星の追加の動き</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中国は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SJ-21</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を使用し北斗衛星を破壊</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キプロスとクリミアでの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GPS</a:t>
            </a:r>
            <a:r>
              <a:rPr lang="ja-JP" altLang="en-US" b="0" i="0" dirty="0">
                <a:solidFill>
                  <a:srgbClr val="333333"/>
                </a:solidFill>
                <a:effectLst/>
                <a:latin typeface="BIZ UDPゴシック" panose="020B0400000000000000" pitchFamily="50" charset="-128"/>
                <a:ea typeface="BIZ UDPゴシック" panose="020B0400000000000000" pitchFamily="50" charset="-128"/>
              </a:rPr>
              <a:t>干渉の新しいレポート</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ウクライナにおける電子戦</a:t>
            </a:r>
            <a:r>
              <a:rPr lang="en-US" altLang="ja-JP" b="0" i="0" dirty="0">
                <a:solidFill>
                  <a:srgbClr val="333333"/>
                </a:solidFill>
                <a:effectLst/>
                <a:latin typeface="BIZ UDPゴシック" panose="020B0400000000000000" pitchFamily="50" charset="-128"/>
                <a:ea typeface="BIZ UDPゴシック" panose="020B0400000000000000" pitchFamily="50" charset="-128"/>
              </a:rPr>
              <a:t>(EW)</a:t>
            </a:r>
            <a:r>
              <a:rPr lang="ja-JP" altLang="en-US" b="0" i="0" dirty="0">
                <a:solidFill>
                  <a:srgbClr val="333333"/>
                </a:solidFill>
                <a:effectLst/>
                <a:latin typeface="BIZ UDPゴシック" panose="020B0400000000000000" pitchFamily="50" charset="-128"/>
                <a:ea typeface="BIZ UDPゴシック" panose="020B0400000000000000" pitchFamily="50" charset="-128"/>
              </a:rPr>
              <a:t>機能の展開と使用</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フランス初の軍事宇宙演習「</a:t>
            </a:r>
            <a:r>
              <a:rPr lang="en-US" altLang="ja-JP" b="0" i="0" dirty="0">
                <a:solidFill>
                  <a:srgbClr val="333333"/>
                </a:solidFill>
                <a:effectLst/>
                <a:latin typeface="BIZ UDPゴシック" panose="020B0400000000000000" pitchFamily="50" charset="-128"/>
                <a:ea typeface="BIZ UDPゴシック" panose="020B0400000000000000" pitchFamily="50" charset="-128"/>
              </a:rPr>
              <a:t>ASTERX</a:t>
            </a:r>
            <a:r>
              <a:rPr lang="ja-JP" altLang="en-US" b="0" i="0" dirty="0">
                <a:solidFill>
                  <a:srgbClr val="333333"/>
                </a:solidFill>
                <a:effectLst/>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1201944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704466-96D9-4519-A38B-7436D4BD89A2}">
  <ds:schemaRefs>
    <ds:schemaRef ds:uri="http://schemas.microsoft.com/sharepoint/v3/contenttype/forms"/>
  </ds:schemaRefs>
</ds:datastoreItem>
</file>

<file path=customXml/itemProps2.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49014</TotalTime>
  <Words>871</Words>
  <Application>Microsoft Office PowerPoint</Application>
  <PresentationFormat>ワイド画面</PresentationFormat>
  <Paragraphs>85</Paragraphs>
  <Slides>20</Slides>
  <Notes>1</Notes>
  <HiddenSlides>0</HiddenSlides>
  <MMClips>0</MMClips>
  <ScaleCrop>false</ScaleCrop>
  <HeadingPairs>
    <vt:vector size="6" baseType="variant">
      <vt:variant>
        <vt:lpstr>使用されているフォント</vt:lpstr>
      </vt:variant>
      <vt:variant>
        <vt:i4>16</vt:i4>
      </vt:variant>
      <vt:variant>
        <vt:lpstr>テーマ</vt:lpstr>
      </vt:variant>
      <vt:variant>
        <vt:i4>1</vt:i4>
      </vt:variant>
      <vt:variant>
        <vt:lpstr>スライド タイトル</vt:lpstr>
      </vt:variant>
      <vt:variant>
        <vt:i4>20</vt:i4>
      </vt:variant>
    </vt:vector>
  </HeadingPairs>
  <TitlesOfParts>
    <vt:vector size="37" baseType="lpstr">
      <vt:lpstr>BIZ UDPゴシック</vt:lpstr>
      <vt:lpstr>BIZ UDP明朝 Medium</vt:lpstr>
      <vt:lpstr>Helvetica Neue</vt:lpstr>
      <vt:lpstr>Meiryo UI</vt:lpstr>
      <vt:lpstr>rfdewi</vt:lpstr>
      <vt:lpstr>Yet R</vt:lpstr>
      <vt:lpstr>メイリオ</vt:lpstr>
      <vt:lpstr>メイリオ</vt:lpstr>
      <vt:lpstr>游ゴシック</vt:lpstr>
      <vt:lpstr>游ゴシック Light</vt:lpstr>
      <vt:lpstr>Amasis MT Pro Black</vt:lpstr>
      <vt:lpstr>Amasis MT Pro Medium</vt:lpstr>
      <vt:lpstr>Arial</vt:lpstr>
      <vt:lpstr>Arial Rounded MT Bold</vt:lpstr>
      <vt:lpstr>Times New Roman</vt:lpstr>
      <vt:lpstr>Verdana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159</cp:revision>
  <dcterms:created xsi:type="dcterms:W3CDTF">2022-08-09T21:58:50Z</dcterms:created>
  <dcterms:modified xsi:type="dcterms:W3CDTF">2023-01-25T02:23:15Z</dcterms:modified>
</cp:coreProperties>
</file>